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</p:sldMasterIdLst>
  <p:notesMasterIdLst>
    <p:notesMasterId r:id="rId50"/>
  </p:notesMasterIdLst>
  <p:handoutMasterIdLst>
    <p:handoutMasterId r:id="rId51"/>
  </p:handoutMasterIdLst>
  <p:sldIdLst>
    <p:sldId id="256" r:id="rId17"/>
    <p:sldId id="410" r:id="rId18"/>
    <p:sldId id="416" r:id="rId19"/>
    <p:sldId id="411" r:id="rId20"/>
    <p:sldId id="407" r:id="rId21"/>
    <p:sldId id="413" r:id="rId22"/>
    <p:sldId id="412" r:id="rId23"/>
    <p:sldId id="387" r:id="rId24"/>
    <p:sldId id="421" r:id="rId25"/>
    <p:sldId id="385" r:id="rId26"/>
    <p:sldId id="399" r:id="rId27"/>
    <p:sldId id="414" r:id="rId28"/>
    <p:sldId id="417" r:id="rId29"/>
    <p:sldId id="400" r:id="rId30"/>
    <p:sldId id="401" r:id="rId31"/>
    <p:sldId id="418" r:id="rId32"/>
    <p:sldId id="406" r:id="rId33"/>
    <p:sldId id="402" r:id="rId34"/>
    <p:sldId id="405" r:id="rId35"/>
    <p:sldId id="398" r:id="rId36"/>
    <p:sldId id="420" r:id="rId37"/>
    <p:sldId id="408" r:id="rId38"/>
    <p:sldId id="388" r:id="rId39"/>
    <p:sldId id="375" r:id="rId40"/>
    <p:sldId id="384" r:id="rId41"/>
    <p:sldId id="393" r:id="rId42"/>
    <p:sldId id="392" r:id="rId43"/>
    <p:sldId id="377" r:id="rId44"/>
    <p:sldId id="397" r:id="rId45"/>
    <p:sldId id="419" r:id="rId46"/>
    <p:sldId id="409" r:id="rId47"/>
    <p:sldId id="380" r:id="rId48"/>
    <p:sldId id="277" r:id="rId49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eaLnBrk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0863F"/>
    <a:srgbClr val="472400"/>
    <a:srgbClr val="19FF0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69" autoAdjust="0"/>
    <p:restoredTop sz="99654" autoAdjust="0"/>
  </p:normalViewPr>
  <p:slideViewPr>
    <p:cSldViewPr>
      <p:cViewPr>
        <p:scale>
          <a:sx n="125" d="100"/>
          <a:sy n="125" d="100"/>
        </p:scale>
        <p:origin x="-1544" y="-6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24.xml"/><Relationship Id="rId41" Type="http://schemas.openxmlformats.org/officeDocument/2006/relationships/slide" Target="slides/slide25.xml"/><Relationship Id="rId42" Type="http://schemas.openxmlformats.org/officeDocument/2006/relationships/slide" Target="slides/slide26.xml"/><Relationship Id="rId43" Type="http://schemas.openxmlformats.org/officeDocument/2006/relationships/slide" Target="slides/slide27.xml"/><Relationship Id="rId44" Type="http://schemas.openxmlformats.org/officeDocument/2006/relationships/slide" Target="slides/slide28.xml"/><Relationship Id="rId45" Type="http://schemas.openxmlformats.org/officeDocument/2006/relationships/slide" Target="slides/slide29.xml"/><Relationship Id="rId46" Type="http://schemas.openxmlformats.org/officeDocument/2006/relationships/slide" Target="slides/slide30.xml"/><Relationship Id="rId47" Type="http://schemas.openxmlformats.org/officeDocument/2006/relationships/slide" Target="slides/slide31.xml"/><Relationship Id="rId48" Type="http://schemas.openxmlformats.org/officeDocument/2006/relationships/slide" Target="slides/slide32.xml"/><Relationship Id="rId49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37" Type="http://schemas.openxmlformats.org/officeDocument/2006/relationships/slide" Target="slides/slide21.xml"/><Relationship Id="rId38" Type="http://schemas.openxmlformats.org/officeDocument/2006/relationships/slide" Target="slides/slide22.xml"/><Relationship Id="rId39" Type="http://schemas.openxmlformats.org/officeDocument/2006/relationships/slide" Target="slides/slide23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9DD79-63C2-EF4B-B91C-223BD799D4A7}" type="datetimeFigureOut">
              <a:rPr lang="en-US" smtClean="0"/>
              <a:t>3/18/14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073AB-77D8-8348-98B2-3A827C4208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84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6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8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49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2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3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5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6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7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8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59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0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1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2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3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4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5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6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7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8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69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0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1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0" y="0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3" name="Text Box 41"/>
          <p:cNvSpPr txBox="1">
            <a:spLocks noChangeArrowheads="1"/>
          </p:cNvSpPr>
          <p:nvPr/>
        </p:nvSpPr>
        <p:spPr bwMode="auto">
          <a:xfrm>
            <a:off x="3886200" y="0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4" name="Rectangle 4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10088" cy="336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75" name="Rectangle 4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4967288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18476" name="Text Box 44"/>
          <p:cNvSpPr txBox="1">
            <a:spLocks noChangeArrowheads="1"/>
          </p:cNvSpPr>
          <p:nvPr/>
        </p:nvSpPr>
        <p:spPr bwMode="auto">
          <a:xfrm>
            <a:off x="0" y="8678863"/>
            <a:ext cx="2967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77" name="Rectangle 45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09888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>
              <a:defRPr/>
            </a:pPr>
            <a:fld id="{F815DD5C-4946-5C48-BCF0-E9708121CB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720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5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2D5068AE-ABC0-BE48-9893-41E06D3386C5}" type="slidenum">
              <a:rPr lang="en-GB"/>
              <a:pPr>
                <a:defRPr/>
              </a:pPr>
              <a:t>1</a:t>
            </a:fld>
            <a:endParaRPr lang="en-GB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86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7112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7000"/>
              </a:lnSpc>
              <a:spcBef>
                <a:spcPts val="1600"/>
              </a:spcBef>
              <a:buClrTx/>
              <a:buFontTx/>
              <a:buNone/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TITLE OF THE SESSION:</a:t>
            </a:r>
            <a:br>
              <a:rPr lang="en-US" sz="1600" dirty="0" smtClean="0">
                <a:latin typeface="Arial" charset="0"/>
                <a:cs typeface="Arial" charset="0"/>
              </a:rPr>
            </a:br>
            <a:r>
              <a:rPr lang="en-US" sz="1200" kern="1200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Geological and Geomorphological Applications of Digital Terrain Analysis</a:t>
            </a:r>
          </a:p>
          <a:p>
            <a:pPr eaLnBrk="1" hangingPunct="1">
              <a:lnSpc>
                <a:spcPct val="87000"/>
              </a:lnSpc>
              <a:spcBef>
                <a:spcPts val="1600"/>
              </a:spcBef>
              <a:buClrTx/>
              <a:buFontTx/>
              <a:buNone/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/>
            </a:r>
            <a:br>
              <a:rPr lang="en-US" sz="1600" dirty="0" smtClean="0">
                <a:latin typeface="Arial" charset="0"/>
                <a:cs typeface="Arial" charset="0"/>
              </a:rPr>
            </a:br>
            <a:r>
              <a:rPr lang="en-US" sz="1600" dirty="0" smtClean="0">
                <a:latin typeface="Arial" charset="0"/>
                <a:cs typeface="Arial" charset="0"/>
              </a:rPr>
              <a:t>We present new advances in the development of Tangible Geospatial Modeling System (</a:t>
            </a:r>
            <a:r>
              <a:rPr lang="en-US" sz="1600" dirty="0" err="1" smtClean="0">
                <a:latin typeface="Arial" charset="0"/>
                <a:cs typeface="Arial" charset="0"/>
              </a:rPr>
              <a:t>TanGeoMS</a:t>
            </a:r>
            <a:r>
              <a:rPr lang="en-US" sz="1600" dirty="0" smtClean="0">
                <a:latin typeface="Arial" charset="0"/>
                <a:cs typeface="Arial" charset="0"/>
              </a:rPr>
              <a:t>),an exploratory environment for analysis of relationships between elevation surface morphology</a:t>
            </a:r>
            <a:r>
              <a:rPr lang="en-US" sz="1600" baseline="0" dirty="0" smtClean="0">
                <a:latin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cs typeface="Arial" charset="0"/>
              </a:rPr>
              <a:t>and landscape processes. The system integrates digital terrain </a:t>
            </a:r>
            <a:r>
              <a:rPr lang="en-US" sz="1600" dirty="0" err="1" smtClean="0">
                <a:latin typeface="Arial" charset="0"/>
                <a:cs typeface="Arial" charset="0"/>
              </a:rPr>
              <a:t>dataand</a:t>
            </a:r>
            <a:r>
              <a:rPr lang="en-US" sz="1600" dirty="0" smtClean="0">
                <a:latin typeface="Arial" charset="0"/>
                <a:cs typeface="Arial" charset="0"/>
              </a:rPr>
              <a:t> a flexible physical model with GRASS GIS-based analysis and simulation tools. </a:t>
            </a:r>
          </a:p>
          <a:p>
            <a:pPr eaLnBrk="1" hangingPunct="1">
              <a:lnSpc>
                <a:spcPct val="87000"/>
              </a:lnSpc>
              <a:spcBef>
                <a:spcPts val="1600"/>
              </a:spcBef>
              <a:buClrTx/>
              <a:buFontTx/>
              <a:buNone/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The physical model can be modified by hand and scanned to create </a:t>
            </a:r>
            <a:r>
              <a:rPr lang="en-US" sz="1600" dirty="0" err="1" smtClean="0">
                <a:latin typeface="Arial" charset="0"/>
                <a:cs typeface="Arial" charset="0"/>
              </a:rPr>
              <a:t>digitalrepresentations</a:t>
            </a:r>
            <a:r>
              <a:rPr lang="en-US" sz="1600" dirty="0" smtClean="0">
                <a:latin typeface="Arial" charset="0"/>
                <a:cs typeface="Arial" charset="0"/>
              </a:rPr>
              <a:t> of altered landscapes within a GIS.  </a:t>
            </a:r>
          </a:p>
          <a:p>
            <a:pPr eaLnBrk="1" hangingPunct="1">
              <a:lnSpc>
                <a:spcPct val="87000"/>
              </a:lnSpc>
              <a:spcBef>
                <a:spcPts val="1600"/>
              </a:spcBef>
              <a:buClrTx/>
              <a:buFontTx/>
              <a:buNone/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The results of topographic analysis and GIS-based </a:t>
            </a:r>
            <a:r>
              <a:rPr lang="en-US" sz="1600" dirty="0" err="1" smtClean="0">
                <a:latin typeface="Arial" charset="0"/>
                <a:cs typeface="Arial" charset="0"/>
              </a:rPr>
              <a:t>simulationsapplied</a:t>
            </a:r>
            <a:r>
              <a:rPr lang="en-US" sz="1600" dirty="0" smtClean="0">
                <a:latin typeface="Arial" charset="0"/>
                <a:cs typeface="Arial" charset="0"/>
              </a:rPr>
              <a:t> to the modified landscape are then projected over the physical model, </a:t>
            </a:r>
          </a:p>
          <a:p>
            <a:pPr eaLnBrk="1" hangingPunct="1">
              <a:lnSpc>
                <a:spcPct val="87000"/>
              </a:lnSpc>
              <a:spcBef>
                <a:spcPts val="1600"/>
              </a:spcBef>
              <a:buClrTx/>
              <a:buFontTx/>
              <a:buNone/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providing the users with feedback about the impact of the changes on the terrain parameters or modeled processes.</a:t>
            </a:r>
          </a:p>
          <a:p>
            <a:pPr eaLnBrk="1" hangingPunct="1">
              <a:lnSpc>
                <a:spcPct val="87000"/>
              </a:lnSpc>
              <a:spcBef>
                <a:spcPts val="1600"/>
              </a:spcBef>
              <a:buClrTx/>
              <a:buFontTx/>
              <a:buNone/>
              <a:defRPr/>
            </a:pPr>
            <a:endParaRPr lang="en-US" sz="16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87000"/>
              </a:lnSpc>
              <a:spcBef>
                <a:spcPts val="1600"/>
              </a:spcBef>
              <a:buClrTx/>
              <a:buFontTx/>
              <a:buNone/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The new prototype system replaced the costly laboratory laser scanner with a </a:t>
            </a:r>
            <a:r>
              <a:rPr lang="en-US" sz="1600" dirty="0" err="1" smtClean="0">
                <a:latin typeface="Arial" charset="0"/>
                <a:cs typeface="Arial" charset="0"/>
              </a:rPr>
              <a:t>kinect</a:t>
            </a:r>
            <a:r>
              <a:rPr lang="en-US" sz="1600" dirty="0" smtClean="0">
                <a:latin typeface="Arial" charset="0"/>
                <a:cs typeface="Arial" charset="0"/>
              </a:rPr>
              <a:t>-based solution, making the system affordable, lighter and more flexible,</a:t>
            </a:r>
          </a:p>
          <a:p>
            <a:pPr eaLnBrk="1" hangingPunct="1">
              <a:lnSpc>
                <a:spcPct val="87000"/>
              </a:lnSpc>
              <a:spcBef>
                <a:spcPts val="1600"/>
              </a:spcBef>
              <a:buClrTx/>
              <a:buFontTx/>
              <a:buNone/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while providing adequate accuracy and scanning </a:t>
            </a:r>
            <a:r>
              <a:rPr lang="en-US" sz="1600" dirty="0" err="1" smtClean="0">
                <a:latin typeface="Arial" charset="0"/>
                <a:cs typeface="Arial" charset="0"/>
              </a:rPr>
              <a:t>speed.Advances</a:t>
            </a:r>
            <a:r>
              <a:rPr lang="en-US" sz="1600" dirty="0" smtClean="0">
                <a:latin typeface="Arial" charset="0"/>
                <a:cs typeface="Arial" charset="0"/>
              </a:rPr>
              <a:t> in 3D printing and new modeling materials extended the techniques  </a:t>
            </a:r>
          </a:p>
          <a:p>
            <a:pPr eaLnBrk="1" hangingPunct="1">
              <a:lnSpc>
                <a:spcPct val="87000"/>
              </a:lnSpc>
              <a:spcBef>
                <a:spcPts val="1600"/>
              </a:spcBef>
              <a:buClrTx/>
              <a:buFontTx/>
              <a:buNone/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for building the physical models from a carved foam with </a:t>
            </a:r>
            <a:r>
              <a:rPr lang="en-US" sz="1600" dirty="0" err="1" smtClean="0">
                <a:latin typeface="Arial" charset="0"/>
                <a:cs typeface="Arial" charset="0"/>
              </a:rPr>
              <a:t>plasticine</a:t>
            </a:r>
            <a:r>
              <a:rPr lang="en-US" sz="1600" dirty="0" smtClean="0">
                <a:latin typeface="Arial" charset="0"/>
                <a:cs typeface="Arial" charset="0"/>
              </a:rPr>
              <a:t> surface to3D printing or </a:t>
            </a:r>
            <a:r>
              <a:rPr lang="en-US" sz="1600" dirty="0" err="1" smtClean="0">
                <a:latin typeface="Arial" charset="0"/>
                <a:cs typeface="Arial" charset="0"/>
              </a:rPr>
              <a:t>moulding</a:t>
            </a:r>
            <a:r>
              <a:rPr lang="en-US" sz="1600" dirty="0" smtClean="0">
                <a:latin typeface="Arial" charset="0"/>
                <a:cs typeface="Arial" charset="0"/>
              </a:rPr>
              <a:t> from polymer-enriched sand for rapid 3D sketching. </a:t>
            </a:r>
          </a:p>
          <a:p>
            <a:pPr eaLnBrk="1" hangingPunct="1">
              <a:lnSpc>
                <a:spcPct val="87000"/>
              </a:lnSpc>
              <a:spcBef>
                <a:spcPts val="1600"/>
              </a:spcBef>
              <a:buClrTx/>
              <a:buFontTx/>
              <a:buNone/>
              <a:defRPr/>
            </a:pPr>
            <a:endParaRPr lang="en-US" sz="16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87000"/>
              </a:lnSpc>
              <a:spcBef>
                <a:spcPts val="1600"/>
              </a:spcBef>
              <a:buClrTx/>
              <a:buFontTx/>
              <a:buNone/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We demonstrate the system applications for analysis of terrain change </a:t>
            </a:r>
            <a:r>
              <a:rPr lang="en-US" sz="1600" dirty="0" err="1" smtClean="0">
                <a:latin typeface="Arial" charset="0"/>
                <a:cs typeface="Arial" charset="0"/>
              </a:rPr>
              <a:t>impactson</a:t>
            </a:r>
            <a:r>
              <a:rPr lang="en-US" sz="1600" dirty="0" smtClean="0">
                <a:latin typeface="Arial" charset="0"/>
                <a:cs typeface="Arial" charset="0"/>
              </a:rPr>
              <a:t> selected processes in natural and engineered landscapes, and for </a:t>
            </a:r>
          </a:p>
          <a:p>
            <a:pPr eaLnBrk="1" hangingPunct="1">
              <a:lnSpc>
                <a:spcPct val="87000"/>
              </a:lnSpc>
              <a:spcBef>
                <a:spcPts val="1600"/>
              </a:spcBef>
              <a:buClrTx/>
              <a:buFontTx/>
              <a:buNone/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testing simulation algorithms in various landscape </a:t>
            </a:r>
            <a:r>
              <a:rPr lang="en-US" sz="1600" dirty="0" err="1" smtClean="0">
                <a:latin typeface="Arial" charset="0"/>
                <a:cs typeface="Arial" charset="0"/>
              </a:rPr>
              <a:t>configurations.The</a:t>
            </a:r>
            <a:r>
              <a:rPr lang="en-US" sz="1600" dirty="0" smtClean="0">
                <a:latin typeface="Arial" charset="0"/>
                <a:cs typeface="Arial" charset="0"/>
              </a:rPr>
              <a:t> examples include overland water and sediment transport patterns modeled by standard </a:t>
            </a:r>
            <a:r>
              <a:rPr lang="en-US" sz="1600" dirty="0" err="1" smtClean="0">
                <a:latin typeface="Arial" charset="0"/>
                <a:cs typeface="Arial" charset="0"/>
              </a:rPr>
              <a:t>flowrouting</a:t>
            </a:r>
            <a:r>
              <a:rPr lang="en-US" sz="1600" dirty="0" smtClean="0">
                <a:latin typeface="Arial" charset="0"/>
                <a:cs typeface="Arial" charset="0"/>
              </a:rPr>
              <a:t> and unit stream power based method </a:t>
            </a:r>
            <a:r>
              <a:rPr lang="en-US" sz="1600" dirty="0" err="1" smtClean="0">
                <a:latin typeface="Arial" charset="0"/>
                <a:cs typeface="Arial" charset="0"/>
              </a:rPr>
              <a:t>andby</a:t>
            </a:r>
            <a:r>
              <a:rPr lang="en-US" sz="1600" dirty="0" smtClean="0">
                <a:latin typeface="Arial" charset="0"/>
                <a:cs typeface="Arial" charset="0"/>
              </a:rPr>
              <a:t> a robust particle sampling algorithm. Coastal terrain inundation and dynamics of solar irradiation under changing topographic conditions is also </a:t>
            </a:r>
            <a:r>
              <a:rPr lang="en-US" sz="1600" dirty="0" err="1" smtClean="0">
                <a:latin typeface="Arial" charset="0"/>
                <a:cs typeface="Arial" charset="0"/>
              </a:rPr>
              <a:t>explored.The</a:t>
            </a:r>
            <a:r>
              <a:rPr lang="en-US" sz="1600" dirty="0" smtClean="0">
                <a:latin typeface="Arial" charset="0"/>
                <a:cs typeface="Arial" charset="0"/>
              </a:rPr>
              <a:t> demonstration examples highlight the </a:t>
            </a:r>
            <a:r>
              <a:rPr lang="en-US" sz="1600" dirty="0" err="1" smtClean="0">
                <a:latin typeface="Arial" charset="0"/>
                <a:cs typeface="Arial" charset="0"/>
              </a:rPr>
              <a:t>TanGeoMS</a:t>
            </a:r>
            <a:r>
              <a:rPr lang="en-US" sz="1600" dirty="0" smtClean="0">
                <a:latin typeface="Arial" charset="0"/>
                <a:cs typeface="Arial" charset="0"/>
              </a:rPr>
              <a:t> application for collaborative explorations, communication of terrain change impacts and testing of algorithms for land surface process</a:t>
            </a:r>
            <a:r>
              <a:rPr lang="en-US" sz="1600" baseline="0" dirty="0" smtClean="0">
                <a:latin typeface="Arial" charset="0"/>
                <a:cs typeface="Arial" charset="0"/>
              </a:rPr>
              <a:t> </a:t>
            </a:r>
            <a:r>
              <a:rPr lang="en-US" sz="1600" dirty="0" smtClean="0">
                <a:latin typeface="Arial" charset="0"/>
                <a:cs typeface="Arial" charset="0"/>
              </a:rPr>
              <a:t>simulations. </a:t>
            </a:r>
          </a:p>
          <a:p>
            <a:pPr eaLnBrk="1" hangingPunct="1">
              <a:lnSpc>
                <a:spcPct val="87000"/>
              </a:lnSpc>
              <a:spcBef>
                <a:spcPts val="1600"/>
              </a:spcBef>
              <a:buClrTx/>
              <a:buFontTx/>
              <a:buNone/>
              <a:defRPr/>
            </a:pPr>
            <a:endParaRPr lang="en-US" sz="16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87000"/>
              </a:lnSpc>
              <a:spcBef>
                <a:spcPts val="1600"/>
              </a:spcBef>
              <a:buClrTx/>
              <a:buFontTx/>
              <a:buNone/>
              <a:defRPr/>
            </a:pPr>
            <a:endParaRPr lang="en-GB" sz="16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5298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5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6025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5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6025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1B4DB2-F0AB-1949-8E90-F304B4E175BF}" type="slidenum">
              <a:rPr lang="en-GB"/>
              <a:pPr/>
              <a:t>19</a:t>
            </a:fld>
            <a:endParaRPr lang="en-GB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196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9EC3E87-199C-F142-A958-13007EC81A76}" type="slidenum">
              <a:rPr lang="en-GB"/>
              <a:pPr/>
              <a:t>22</a:t>
            </a:fld>
            <a:endParaRPr lang="en-GB"/>
          </a:p>
        </p:txBody>
      </p:sp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4978400" cy="4064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r>
              <a:rPr lang="en-GB"/>
              <a:t>Helena Mitasova, NCSU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4276BE-8239-4847-964E-22EEF98E819D}" type="slidenum">
              <a:rPr lang="en-GB"/>
              <a:pPr/>
              <a:t>30</a:t>
            </a:fld>
            <a:endParaRPr lang="en-GB"/>
          </a:p>
        </p:txBody>
      </p:sp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6" name="Text Box 2"/>
          <p:cNvSpPr txBox="1">
            <a:spLocks noChangeArrowheads="1"/>
          </p:cNvSpPr>
          <p:nvPr>
            <p:ph type="body"/>
          </p:nvPr>
        </p:nvSpPr>
        <p:spPr bwMode="auto">
          <a:xfrm>
            <a:off x="914400" y="4343400"/>
            <a:ext cx="5021263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013A085E-2271-5C48-8068-0912C364CA75}" type="slidenum">
              <a:rPr lang="en-GB"/>
              <a:pPr>
                <a:defRPr/>
              </a:pPr>
              <a:t>31</a:t>
            </a:fld>
            <a:endParaRPr lang="en-GB"/>
          </a:p>
        </p:txBody>
      </p:sp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10242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1162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5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B56A9BE9-40E1-3348-9339-DDB41409356E}" type="slidenum">
              <a:rPr lang="en-GB"/>
              <a:pPr>
                <a:defRPr/>
              </a:pPr>
              <a:t>33</a:t>
            </a:fld>
            <a:endParaRPr lang="en-GB"/>
          </a:p>
        </p:txBody>
      </p:sp>
      <p:sp>
        <p:nvSpPr>
          <p:cNvPr id="6348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3490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4968875" cy="40544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710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491038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STL</a:t>
            </a:r>
            <a:r>
              <a:rPr lang="en-US" baseline="0" dirty="0" smtClean="0"/>
              <a:t> stereo lithography</a:t>
            </a:r>
          </a:p>
          <a:p>
            <a:r>
              <a:rPr lang="en-US" baseline="0" dirty="0" smtClean="0"/>
              <a:t>CNC computer numeric controlled</a:t>
            </a:r>
          </a:p>
          <a:p>
            <a:r>
              <a:rPr lang="en-US" baseline="0" dirty="0" smtClean="0"/>
              <a:t>CAM computer aided </a:t>
            </a:r>
            <a:r>
              <a:rPr lang="en-US" baseline="0" dirty="0" err="1" smtClean="0"/>
              <a:t>manufactiring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15DD5C-4946-5C48-BCF0-E9708121CB07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088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491038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STL</a:t>
            </a:r>
            <a:r>
              <a:rPr lang="en-US" baseline="0" dirty="0" smtClean="0"/>
              <a:t> stereo lithography</a:t>
            </a:r>
          </a:p>
          <a:p>
            <a:r>
              <a:rPr lang="en-US" baseline="0" dirty="0" smtClean="0"/>
              <a:t>CNC computer numeric controlled</a:t>
            </a:r>
          </a:p>
          <a:p>
            <a:r>
              <a:rPr lang="en-US" baseline="0" dirty="0" smtClean="0"/>
              <a:t>CAM computer aided </a:t>
            </a:r>
            <a:r>
              <a:rPr lang="en-US" baseline="0" dirty="0" err="1" smtClean="0"/>
              <a:t>manufactiring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15DD5C-4946-5C48-BCF0-E9708121CB07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088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491038" cy="3367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Changes done in MIT system were unrealistic – more typical for surface coal mine or rock quarry. That meant that only relatively thin layer of clay was needed to make realistic changes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F815DD5C-4946-5C48-BCF0-E9708121CB07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804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154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67E30-3A8D-984D-BC3B-01B71A291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5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B90CF-A3B8-934B-AB9A-17040492BE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468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A8349-4E9C-8C40-BD75-09FD58DCE4FC}" type="slidenum">
              <a:rPr lang="en-US"/>
              <a:pPr>
                <a:defRPr/>
              </a:pPr>
              <a:t>‹#›</a:t>
            </a:fld>
            <a:fld id="{EDB33AA1-D9DF-9D42-87AB-671C8E7981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641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C1C9B-37E3-7A46-AC87-9AC58125007A}" type="slidenum">
              <a:rPr lang="en-US"/>
              <a:pPr>
                <a:defRPr/>
              </a:pPr>
              <a:t>‹#›</a:t>
            </a:fld>
            <a:fld id="{CEA17FC9-E47E-1948-A4E5-B77ECDD73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023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D8715-42AB-E544-8278-958279F44C36}" type="slidenum">
              <a:rPr lang="en-US"/>
              <a:pPr>
                <a:defRPr/>
              </a:pPr>
              <a:t>‹#›</a:t>
            </a:fld>
            <a:fld id="{93BBF0E8-5708-C74D-B919-2B199C1F9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378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6AEFC-C09B-0D44-9CF4-86149DA241A5}" type="slidenum">
              <a:rPr lang="en-US"/>
              <a:pPr>
                <a:defRPr/>
              </a:pPr>
              <a:t>‹#›</a:t>
            </a:fld>
            <a:fld id="{FC4A9A1E-2032-0744-860E-292F6DF5B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55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2EC18-A017-A941-9FB7-164EF6A2A585}" type="slidenum">
              <a:rPr lang="en-US"/>
              <a:pPr>
                <a:defRPr/>
              </a:pPr>
              <a:t>‹#›</a:t>
            </a:fld>
            <a:fld id="{CB62375B-408E-1147-9E68-8CAD87333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667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7C1C2-DECA-7240-B871-79E466B53D17}" type="slidenum">
              <a:rPr lang="en-US"/>
              <a:pPr>
                <a:defRPr/>
              </a:pPr>
              <a:t>‹#›</a:t>
            </a:fld>
            <a:fld id="{3FC2C28E-F9F8-CC47-96FE-742C42FF9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518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D7294-0DD0-A44C-BC33-420BB9E8D576}" type="slidenum">
              <a:rPr lang="en-US"/>
              <a:pPr>
                <a:defRPr/>
              </a:pPr>
              <a:t>‹#›</a:t>
            </a:fld>
            <a:fld id="{79159635-B6DC-5247-B230-740CADEA8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819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922F8-A53B-C141-B0B1-BE057B972D8F}" type="slidenum">
              <a:rPr lang="en-US"/>
              <a:pPr>
                <a:defRPr/>
              </a:pPr>
              <a:t>‹#›</a:t>
            </a:fld>
            <a:fld id="{C7A7445B-7FC7-0840-9874-B9D7C7063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261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5691A-F8AB-8F4C-B663-319BB50BB714}" type="slidenum">
              <a:rPr lang="en-US"/>
              <a:pPr>
                <a:defRPr/>
              </a:pPr>
              <a:t>‹#›</a:t>
            </a:fld>
            <a:fld id="{DB0FABAF-741F-6944-B62C-0824DC219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254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EDFEE-774A-8B43-BDB9-4DC10CA1A46F}" type="slidenum">
              <a:rPr lang="en-US"/>
              <a:pPr>
                <a:defRPr/>
              </a:pPr>
              <a:t>‹#›</a:t>
            </a:fld>
            <a:fld id="{BB105F03-6F7E-7C44-818E-FD289602C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75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9063" y="463550"/>
            <a:ext cx="1927225" cy="5570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30863" cy="5570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1C7E0-8C77-B146-A92E-79E34DCB2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722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DDFFB-A7D4-254D-814D-0A6A2949AAFE}" type="slidenum">
              <a:rPr lang="en-US"/>
              <a:pPr>
                <a:defRPr/>
              </a:pPr>
              <a:t>‹#›</a:t>
            </a:fld>
            <a:fld id="{0DA13C6E-14C0-F747-8D81-FB5D52F63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622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0FEA8-434B-4C4D-B9DB-D5B32BE1DD6E}" type="slidenum">
              <a:rPr lang="en-US"/>
              <a:pPr>
                <a:defRPr/>
              </a:pPr>
              <a:t>‹#›</a:t>
            </a:fld>
            <a:fld id="{9BE6B7F7-5DBA-1045-8980-006FC5365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866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114F0-5716-7341-B019-FB92C4919C8D}" type="slidenum">
              <a:rPr lang="en-US"/>
              <a:pPr>
                <a:defRPr/>
              </a:pPr>
              <a:t>‹#›</a:t>
            </a:fld>
            <a:fld id="{2D025AB2-93A9-0343-9A69-4690B3AA87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622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8ED7F-D762-0143-A132-C4C1504C3749}" type="slidenum">
              <a:rPr lang="en-US"/>
              <a:pPr>
                <a:defRPr/>
              </a:pPr>
              <a:t>‹#›</a:t>
            </a:fld>
            <a:fld id="{233DCC6B-7685-A442-9067-ADF16585C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352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0EAD-C972-644C-A25A-C7B1C62C6DB1}" type="slidenum">
              <a:rPr lang="en-US"/>
              <a:pPr>
                <a:defRPr/>
              </a:pPr>
              <a:t>‹#›</a:t>
            </a:fld>
            <a:fld id="{919A7543-CFB7-F449-98FA-474F6BB40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162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F1B01-393D-1C47-9917-5E907012F956}" type="slidenum">
              <a:rPr lang="en-US"/>
              <a:pPr>
                <a:defRPr/>
              </a:pPr>
              <a:t>‹#›</a:t>
            </a:fld>
            <a:fld id="{4BE6F6C6-F96D-7F4C-833C-7E0D603BD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57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56295-84DC-AA45-81A5-4843F637E394}" type="slidenum">
              <a:rPr lang="en-US"/>
              <a:pPr>
                <a:defRPr/>
              </a:pPr>
              <a:t>‹#›</a:t>
            </a:fld>
            <a:fld id="{A5883DFA-893E-2040-BD7B-BD1B4945E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002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33706-DD82-A649-BDFC-FE1B2DDC5800}" type="slidenum">
              <a:rPr lang="en-US"/>
              <a:pPr>
                <a:defRPr/>
              </a:pPr>
              <a:t>‹#›</a:t>
            </a:fld>
            <a:fld id="{B12F1DD0-6313-CF4B-A0F1-062FB6961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585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1C339-96DE-3341-ACE4-EBDA6C507AE2}" type="slidenum">
              <a:rPr lang="en-US"/>
              <a:pPr>
                <a:defRPr/>
              </a:pPr>
              <a:t>‹#›</a:t>
            </a:fld>
            <a:fld id="{2C4EAA77-7CBD-244C-9C6D-7439E491F0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880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02FF8-8417-5149-86C7-D1FA3EC83354}" type="slidenum">
              <a:rPr lang="en-US"/>
              <a:pPr>
                <a:defRPr/>
              </a:pPr>
              <a:t>‹#›</a:t>
            </a:fld>
            <a:fld id="{0BFA8814-C2C0-684F-8E1E-F764CA8FB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31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0D2BF-B384-CB45-A60B-E2907B309302}" type="slidenum">
              <a:rPr lang="en-US"/>
              <a:pPr>
                <a:defRPr/>
              </a:pPr>
              <a:t>‹#›</a:t>
            </a:fld>
            <a:fld id="{4739EC8A-6256-8D48-B1CB-480F8383C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694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54288-A49D-F04C-B3D2-43B437808E08}" type="slidenum">
              <a:rPr lang="en-US"/>
              <a:pPr>
                <a:defRPr/>
              </a:pPr>
              <a:t>‹#›</a:t>
            </a:fld>
            <a:fld id="{F4CFFA9A-DFAA-E449-81F4-92A550BD2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521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BC40-0B0C-F445-8B57-539EE77921F6}" type="slidenum">
              <a:rPr lang="en-US"/>
              <a:pPr>
                <a:defRPr/>
              </a:pPr>
              <a:t>‹#›</a:t>
            </a:fld>
            <a:fld id="{6E8E31A9-9CB3-964D-A8F0-A274B51EE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702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C19B4-91E9-5540-93C6-1D9695817211}" type="slidenum">
              <a:rPr lang="en-US"/>
              <a:pPr>
                <a:defRPr/>
              </a:pPr>
              <a:t>‹#›</a:t>
            </a:fld>
            <a:fld id="{985EB6B4-6BD3-BC40-BE4D-924FB8698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895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8EE3E-E6D2-284B-BFF9-2B672BBD71D3}" type="slidenum">
              <a:rPr lang="en-US"/>
              <a:pPr>
                <a:defRPr/>
              </a:pPr>
              <a:t>‹#›</a:t>
            </a:fld>
            <a:fld id="{13C79A1B-9BAE-A14F-96E4-09C475ABF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015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14C0D-1805-5245-8AE4-961DEE01840E}" type="slidenum">
              <a:rPr lang="en-US"/>
              <a:pPr>
                <a:defRPr/>
              </a:pPr>
              <a:t>‹#›</a:t>
            </a:fld>
            <a:fld id="{2112A3D5-0600-D34F-B1DF-E5F551A56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08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D7E75-B311-0443-92F8-07FDB1E408CD}" type="slidenum">
              <a:rPr lang="en-US"/>
              <a:pPr>
                <a:defRPr/>
              </a:pPr>
              <a:t>‹#›</a:t>
            </a:fld>
            <a:fld id="{2A9C4512-84A8-B942-9EFF-ABC0B2319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721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47E2C-93A6-244A-B989-03D404FC5FA9}" type="slidenum">
              <a:rPr lang="en-US"/>
              <a:pPr>
                <a:defRPr/>
              </a:pPr>
              <a:t>‹#›</a:t>
            </a:fld>
            <a:fld id="{47FCF0A0-1E94-9241-A0A6-B339C6E68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411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34A7E-72AD-E943-8D3E-6563D8563EBC}" type="slidenum">
              <a:rPr lang="en-US"/>
              <a:pPr>
                <a:defRPr/>
              </a:pPr>
              <a:t>‹#›</a:t>
            </a:fld>
            <a:fld id="{3F5F0EB8-C77B-FA4E-8E18-90B856F0A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7530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0CAC3-7D9E-A94E-82C9-0DFDDA41EB81}" type="slidenum">
              <a:rPr lang="en-US"/>
              <a:pPr>
                <a:defRPr/>
              </a:pPr>
              <a:t>‹#›</a:t>
            </a:fld>
            <a:fld id="{93FC0411-BF2F-D84D-A8B4-0DE5BB497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870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348EC-E66E-8740-993E-1FF38A5C7151}" type="slidenum">
              <a:rPr lang="en-US"/>
              <a:pPr>
                <a:defRPr/>
              </a:pPr>
              <a:t>‹#›</a:t>
            </a:fld>
            <a:fld id="{1E8CFDEF-2CD7-5946-A131-88CE41FB4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94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75293-D06A-2F45-A00B-1F4895224426}" type="slidenum">
              <a:rPr lang="en-US"/>
              <a:pPr>
                <a:defRPr/>
              </a:pPr>
              <a:t>‹#›</a:t>
            </a:fld>
            <a:fld id="{51A0E206-F84E-0C41-B0B2-1F94298987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606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79996-7CED-B449-BE4F-5DAF1AD29F52}" type="slidenum">
              <a:rPr lang="en-US"/>
              <a:pPr>
                <a:defRPr/>
              </a:pPr>
              <a:t>‹#›</a:t>
            </a:fld>
            <a:fld id="{B690097D-99EB-CA43-996B-64B8103FF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538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F64EC-A624-4341-B36F-928ABBFBF90C}" type="slidenum">
              <a:rPr lang="en-US"/>
              <a:pPr>
                <a:defRPr/>
              </a:pPr>
              <a:t>‹#›</a:t>
            </a:fld>
            <a:fld id="{16A246B9-E293-CD43-A02D-4B0E08957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252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FB7D2-395F-6F4C-8715-F6BD9F66E99E}" type="slidenum">
              <a:rPr lang="en-US"/>
              <a:pPr>
                <a:defRPr/>
              </a:pPr>
              <a:t>‹#›</a:t>
            </a:fld>
            <a:fld id="{43A85532-CB31-F04C-B6F0-C00D2AD08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393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8E928-38AC-DE43-8F02-6C2033683757}" type="slidenum">
              <a:rPr lang="en-US"/>
              <a:pPr>
                <a:defRPr/>
              </a:pPr>
              <a:t>‹#›</a:t>
            </a:fld>
            <a:fld id="{A18D4FDE-3BB6-4B4E-8CF6-0782F1DB8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695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7C2E8-6CEF-3542-9314-6FC4300668AE}" type="slidenum">
              <a:rPr lang="en-US"/>
              <a:pPr>
                <a:defRPr/>
              </a:pPr>
              <a:t>‹#›</a:t>
            </a:fld>
            <a:fld id="{4375AEB8-0E19-4449-B7DF-1B6B6CF56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364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F2911-683D-F04C-A046-B5CDA8E7A5DC}" type="slidenum">
              <a:rPr lang="en-US"/>
              <a:pPr>
                <a:defRPr/>
              </a:pPr>
              <a:t>‹#›</a:t>
            </a:fld>
            <a:fld id="{270621B5-D68A-A743-A00A-F68FE956E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168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09A7F-8741-1B46-AFF4-F69799B8A63B}" type="slidenum">
              <a:rPr lang="en-US"/>
              <a:pPr>
                <a:defRPr/>
              </a:pPr>
              <a:t>‹#›</a:t>
            </a:fld>
            <a:fld id="{5B681B05-D59F-CB49-8A5B-4A1644CB7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0506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31D86-6539-AA4F-BC9A-87C4EB13113B}" type="slidenum">
              <a:rPr lang="en-US"/>
              <a:pPr>
                <a:defRPr/>
              </a:pPr>
              <a:t>‹#›</a:t>
            </a:fld>
            <a:fld id="{5940F0F3-C241-2341-8A55-47AF317DB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58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8E596-AE43-BA4B-ADB1-F00A3A6F3780}" type="slidenum">
              <a:rPr lang="en-US"/>
              <a:pPr>
                <a:defRPr/>
              </a:pPr>
              <a:t>‹#›</a:t>
            </a:fld>
            <a:fld id="{1EE320F3-0FE4-724F-9A4D-C117F3EC2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246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B330B-E6C8-FC43-9981-E283996AAAE8}" type="slidenum">
              <a:rPr lang="en-US"/>
              <a:pPr>
                <a:defRPr/>
              </a:pPr>
              <a:t>‹#›</a:t>
            </a:fld>
            <a:fld id="{933AE6C9-CCEB-F041-9AD3-049F940A2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54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52D5A-8D3B-5640-AE6B-A8E523F88277}" type="slidenum">
              <a:rPr lang="en-US"/>
              <a:pPr>
                <a:defRPr/>
              </a:pPr>
              <a:t>‹#›</a:t>
            </a:fld>
            <a:fld id="{B706FFBF-0104-5145-B2CE-ABE03D216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870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2CACC-C450-3949-BBF0-CDE60E001B35}" type="slidenum">
              <a:rPr lang="en-US"/>
              <a:pPr>
                <a:defRPr/>
              </a:pPr>
              <a:t>‹#›</a:t>
            </a:fld>
            <a:fld id="{7254CFB6-68CE-9B4C-ADB9-A9B457AD4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073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0AB75-936E-EE4B-8105-FF4135031048}" type="slidenum">
              <a:rPr lang="en-US"/>
              <a:pPr>
                <a:defRPr/>
              </a:pPr>
              <a:t>‹#›</a:t>
            </a:fld>
            <a:fld id="{8B3AFBDD-8F76-8948-B948-174EB5574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8845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6F054-A9A3-1141-80BD-59B262881424}" type="slidenum">
              <a:rPr lang="en-US"/>
              <a:pPr>
                <a:defRPr/>
              </a:pPr>
              <a:t>‹#›</a:t>
            </a:fld>
            <a:fld id="{EA85CCEF-7A24-A04D-A1E5-BAD4657C4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9207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00EBB-6037-B149-B50D-105572F3C60E}" type="slidenum">
              <a:rPr lang="en-US"/>
              <a:pPr>
                <a:defRPr/>
              </a:pPr>
              <a:t>‹#›</a:t>
            </a:fld>
            <a:fld id="{D181718A-E239-134E-B02B-7134CC35D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779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EF989-3FBF-C740-BEEC-7E301E2887A3}" type="slidenum">
              <a:rPr lang="en-US"/>
              <a:pPr>
                <a:defRPr/>
              </a:pPr>
              <a:t>‹#›</a:t>
            </a:fld>
            <a:fld id="{8E338973-9964-6442-9D00-C3C07EB60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7623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2CFE0-7C3F-874F-963B-8ADAF0FEB149}" type="slidenum">
              <a:rPr lang="en-US"/>
              <a:pPr>
                <a:defRPr/>
              </a:pPr>
              <a:t>‹#›</a:t>
            </a:fld>
            <a:fld id="{7CA08DBB-461D-9344-938C-7ABFD11CF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624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55AC3-C893-B242-B3CC-BE1960782A62}" type="slidenum">
              <a:rPr lang="en-US"/>
              <a:pPr>
                <a:defRPr/>
              </a:pPr>
              <a:t>‹#›</a:t>
            </a:fld>
            <a:fld id="{EC13F0B5-F615-A34F-800A-E99597A4B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0851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9B03B-B1F3-1A4D-9B14-DC066EF3FCE6}" type="slidenum">
              <a:rPr lang="en-US"/>
              <a:pPr>
                <a:defRPr/>
              </a:pPr>
              <a:t>‹#›</a:t>
            </a:fld>
            <a:fld id="{B91F27B0-36FC-F145-B543-8EAE38DBF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399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0E3E1-DAED-F84A-B58D-611938176969}" type="slidenum">
              <a:rPr lang="en-US"/>
              <a:pPr>
                <a:defRPr/>
              </a:pPr>
              <a:t>‹#›</a:t>
            </a:fld>
            <a:fld id="{66E3644B-E809-DA40-B0DF-2F533AEA1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9176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40DC1-77EC-004D-A31A-EBAA67AE0547}" type="slidenum">
              <a:rPr lang="en-US"/>
              <a:pPr>
                <a:defRPr/>
              </a:pPr>
              <a:t>‹#›</a:t>
            </a:fld>
            <a:fld id="{219654B0-0C0C-C64B-8444-1AD03A52C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40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BA53F-7FAB-2047-81BA-E083A43FEAA7}" type="slidenum">
              <a:rPr lang="en-US"/>
              <a:pPr>
                <a:defRPr/>
              </a:pPr>
              <a:t>‹#›</a:t>
            </a:fld>
            <a:fld id="{3881E80F-832B-6144-9B87-8D988CF98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0035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F9737-7E37-8F45-8128-A8C11A8EA7B1}" type="slidenum">
              <a:rPr lang="en-US"/>
              <a:pPr>
                <a:defRPr/>
              </a:pPr>
              <a:t>‹#›</a:t>
            </a:fld>
            <a:fld id="{0B828C34-F352-3547-AB4A-03AE9986B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29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DB508-4AA7-8C49-84F1-08362983116C}" type="slidenum">
              <a:rPr lang="en-US"/>
              <a:pPr>
                <a:defRPr/>
              </a:pPr>
              <a:t>‹#›</a:t>
            </a:fld>
            <a:fld id="{B617353C-C77E-3449-B3D9-435DE4B56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411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E0242-8A9E-4445-B4A1-27564874948F}" type="slidenum">
              <a:rPr lang="en-US"/>
              <a:pPr>
                <a:defRPr/>
              </a:pPr>
              <a:t>‹#›</a:t>
            </a:fld>
            <a:fld id="{2491A999-E9B1-2647-A8A0-5BB36CBCEE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26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2DAB3-8DBA-BC49-9B32-28D7EBEA00FF}" type="slidenum">
              <a:rPr lang="en-US"/>
              <a:pPr>
                <a:defRPr/>
              </a:pPr>
              <a:t>‹#›</a:t>
            </a:fld>
            <a:fld id="{382DDFC3-D390-0F40-89A8-A9095F0D6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762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1E1A9-57E1-E342-B8B5-64239CAAC885}" type="slidenum">
              <a:rPr lang="en-US"/>
              <a:pPr>
                <a:defRPr/>
              </a:pPr>
              <a:t>‹#›</a:t>
            </a:fld>
            <a:fld id="{1444B5F9-B028-A447-B341-B72295323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4094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5B9B7-3B0E-C549-95E8-8C8585DD50D2}" type="slidenum">
              <a:rPr lang="en-US"/>
              <a:pPr>
                <a:defRPr/>
              </a:pPr>
              <a:t>‹#›</a:t>
            </a:fld>
            <a:fld id="{F03D838C-1BE0-7B42-907A-D895A3CAA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1205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F5CFE-2F82-5244-8EFE-B462B8D6CC4F}" type="slidenum">
              <a:rPr lang="en-US"/>
              <a:pPr>
                <a:defRPr/>
              </a:pPr>
              <a:t>‹#›</a:t>
            </a:fld>
            <a:fld id="{D4D9D18F-B93C-0E44-A269-6FD80EF90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9743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8193B-7247-864C-BABF-785436A612AA}" type="slidenum">
              <a:rPr lang="en-US"/>
              <a:pPr>
                <a:defRPr/>
              </a:pPr>
              <a:t>‹#›</a:t>
            </a:fld>
            <a:fld id="{62A3AB4A-E742-9E49-9FE8-95315FF7A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126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465DF-EDE0-CB45-A13C-790A84098699}" type="slidenum">
              <a:rPr lang="en-US"/>
              <a:pPr>
                <a:defRPr/>
              </a:pPr>
              <a:t>‹#›</a:t>
            </a:fld>
            <a:fld id="{BC31F9F8-6442-DF46-A7DC-F27B48984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839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91EA5-6939-E04A-B2E0-90385D36DE4E}" type="slidenum">
              <a:rPr lang="en-US"/>
              <a:pPr>
                <a:defRPr/>
              </a:pPr>
              <a:t>‹#›</a:t>
            </a:fld>
            <a:fld id="{D0D3B558-8EBF-DC45-A2E3-AE8A6D02F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69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89BF9-2132-0149-864A-4BB9423D7220}" type="slidenum">
              <a:rPr lang="en-US"/>
              <a:pPr>
                <a:defRPr/>
              </a:pPr>
              <a:t>‹#›</a:t>
            </a:fld>
            <a:fld id="{BEFE7C12-E853-2046-A6CD-0C718B6B2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9528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A63C5-A33D-D046-8FC9-8050D8AECA2A}" type="slidenum">
              <a:rPr lang="en-US"/>
              <a:pPr>
                <a:defRPr/>
              </a:pPr>
              <a:t>‹#›</a:t>
            </a:fld>
            <a:fld id="{9EC656F1-167F-714D-AD25-99E06DA43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3790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078F3-28E3-A748-846A-CE4FF3A4A6DB}" type="slidenum">
              <a:rPr lang="en-US"/>
              <a:pPr>
                <a:defRPr/>
              </a:pPr>
              <a:t>‹#›</a:t>
            </a:fld>
            <a:fld id="{91126FDA-9BAF-624B-BF1B-ED57A09C4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887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28D6F-05B1-D44C-83FD-3328D2551731}" type="slidenum">
              <a:rPr lang="en-US"/>
              <a:pPr>
                <a:defRPr/>
              </a:pPr>
              <a:t>‹#›</a:t>
            </a:fld>
            <a:fld id="{4CB47166-E0F0-DF4D-885B-1FFE79A40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5862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0574E-9592-4744-BD08-2CE4FEADEA84}" type="slidenum">
              <a:rPr lang="en-US"/>
              <a:pPr>
                <a:defRPr/>
              </a:pPr>
              <a:t>‹#›</a:t>
            </a:fld>
            <a:fld id="{6AB5B8ED-452D-174E-B66E-F29315977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2970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D1972-1EBB-FF47-B455-4DE850FB961B}" type="slidenum">
              <a:rPr lang="en-US"/>
              <a:pPr>
                <a:defRPr/>
              </a:pPr>
              <a:t>‹#›</a:t>
            </a:fld>
            <a:fld id="{033E15F4-50AD-254B-99EC-488BA56F2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0483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69835-7610-2049-B49F-BA8783FCB029}" type="slidenum">
              <a:rPr lang="en-US"/>
              <a:pPr>
                <a:defRPr/>
              </a:pPr>
              <a:t>‹#›</a:t>
            </a:fld>
            <a:fld id="{74931658-0494-8F40-8A30-91F90AABB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9433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EA1CA-7B21-B949-BC22-334E2E38807B}" type="slidenum">
              <a:rPr lang="en-US"/>
              <a:pPr>
                <a:defRPr/>
              </a:pPr>
              <a:t>‹#›</a:t>
            </a:fld>
            <a:fld id="{6D18E196-5058-B145-A655-6CB2EA315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9337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9144A-088C-DD4B-BAEF-6DA578CBFC30}" type="slidenum">
              <a:rPr lang="en-US"/>
              <a:pPr>
                <a:defRPr/>
              </a:pPr>
              <a:t>‹#›</a:t>
            </a:fld>
            <a:fld id="{885E6D62-CF9C-EF43-BC3F-AACD481D8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826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465D5-BF1A-7549-9845-D1E2C4BDEA4F}" type="slidenum">
              <a:rPr lang="en-US"/>
              <a:pPr>
                <a:defRPr/>
              </a:pPr>
              <a:t>‹#›</a:t>
            </a:fld>
            <a:fld id="{9EF3021D-A4C4-2644-ACAC-5D08E42DA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8313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0D862-1DD1-B545-B336-9574CFB974C5}" type="slidenum">
              <a:rPr lang="en-US"/>
              <a:pPr>
                <a:defRPr/>
              </a:pPr>
              <a:t>‹#›</a:t>
            </a:fld>
            <a:fld id="{A1FA1FF2-6DAA-0F46-968A-2DB6EBA64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08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48FB6-DF79-B54C-BBED-546FDDF65BD2}" type="slidenum">
              <a:rPr lang="en-US"/>
              <a:pPr>
                <a:defRPr/>
              </a:pPr>
              <a:t>‹#›</a:t>
            </a:fld>
            <a:fld id="{382C1BBA-79FE-3649-A15E-243F00304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904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38262-3910-254E-89AF-47F70296F300}" type="slidenum">
              <a:rPr lang="en-US"/>
              <a:pPr>
                <a:defRPr/>
              </a:pPr>
              <a:t>‹#›</a:t>
            </a:fld>
            <a:fld id="{DE03583D-0A51-6C48-BAB8-2338104EA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727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6BECE-56D4-4E48-B81A-833C6B157E75}" type="slidenum">
              <a:rPr lang="en-US"/>
              <a:pPr>
                <a:defRPr/>
              </a:pPr>
              <a:t>‹#›</a:t>
            </a:fld>
            <a:fld id="{DFC32F80-33D2-BA4A-A360-E3364BB12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7963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90716-5B49-BC4C-A4A5-ABAF92CAB15E}" type="slidenum">
              <a:rPr lang="en-US"/>
              <a:pPr>
                <a:defRPr/>
              </a:pPr>
              <a:t>‹#›</a:t>
            </a:fld>
            <a:fld id="{883C2CE3-9B31-0E44-B656-F16D9CB36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4665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7677D-B719-8C41-9366-D306DA5A5543}" type="slidenum">
              <a:rPr lang="en-US"/>
              <a:pPr>
                <a:defRPr/>
              </a:pPr>
              <a:t>‹#›</a:t>
            </a:fld>
            <a:fld id="{27C4853E-6021-7E43-A72E-A59A4A34E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1165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23057-9002-AC47-96C2-C2DC64BD7B91}" type="slidenum">
              <a:rPr lang="en-US"/>
              <a:pPr>
                <a:defRPr/>
              </a:pPr>
              <a:t>‹#›</a:t>
            </a:fld>
            <a:fld id="{A34C1BF5-59A4-D84C-8639-960B6892AC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081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B77E9-3122-E04F-9959-1E9505E56C58}" type="slidenum">
              <a:rPr lang="en-US"/>
              <a:pPr>
                <a:defRPr/>
              </a:pPr>
              <a:t>‹#›</a:t>
            </a:fld>
            <a:fld id="{DCCAB188-CDAD-2144-BEA1-7EEF1627B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5808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CF3CE-8570-7F4B-A3EB-7AC05AFE962D}" type="slidenum">
              <a:rPr lang="en-US"/>
              <a:pPr>
                <a:defRPr/>
              </a:pPr>
              <a:t>‹#›</a:t>
            </a:fld>
            <a:fld id="{EE42D318-E7E5-D443-8948-47DF5C6F2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75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80D2B-6B75-5B40-8AE7-6EBB67FC60EA}" type="slidenum">
              <a:rPr lang="en-US"/>
              <a:pPr>
                <a:defRPr/>
              </a:pPr>
              <a:t>‹#›</a:t>
            </a:fld>
            <a:fld id="{0262B98E-4B86-DE4B-B395-BFD4A3442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83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2F499-C947-354A-8246-45871E48CE72}" type="slidenum">
              <a:rPr lang="en-US"/>
              <a:pPr>
                <a:defRPr/>
              </a:pPr>
              <a:t>‹#›</a:t>
            </a:fld>
            <a:fld id="{228DA511-E18B-CB4D-837D-3577CF0CC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92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D75D1-1891-DE40-9F0A-A0CBF8DDE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38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8C77-7D1C-A947-B2F5-8882647A34EF}" type="slidenum">
              <a:rPr lang="en-US"/>
              <a:pPr>
                <a:defRPr/>
              </a:pPr>
              <a:t>‹#›</a:t>
            </a:fld>
            <a:fld id="{EBC11B3C-091B-A649-ACE4-FFE75A230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70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2FBE8-A2D4-5342-A4EE-32A11A295555}" type="slidenum">
              <a:rPr lang="en-US"/>
              <a:pPr>
                <a:defRPr/>
              </a:pPr>
              <a:t>‹#›</a:t>
            </a:fld>
            <a:fld id="{63B99AE5-26F1-DE46-939B-FFF74BBE0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00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2DC2D-1C68-9C4E-89E8-7584F1F6D148}" type="slidenum">
              <a:rPr lang="en-US"/>
              <a:pPr>
                <a:defRPr/>
              </a:pPr>
              <a:t>‹#›</a:t>
            </a:fld>
            <a:fld id="{2E57A994-D6A9-2E41-9E09-0F7B2D67D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6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CFA53-0194-C841-B242-437DCA18981A}" type="slidenum">
              <a:rPr lang="en-US"/>
              <a:pPr>
                <a:defRPr/>
              </a:pPr>
              <a:t>‹#›</a:t>
            </a:fld>
            <a:fld id="{28DA88A0-4370-2E46-865B-5FCDD246A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12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77E18-D7A8-6E48-8B09-2B2A3DF879A5}" type="slidenum">
              <a:rPr lang="en-US"/>
              <a:pPr>
                <a:defRPr/>
              </a:pPr>
              <a:t>‹#›</a:t>
            </a:fld>
            <a:fld id="{FB969126-9107-2A47-A907-A745BFC54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77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35FD0-1E7B-5B40-A946-BADF1A97271D}" type="slidenum">
              <a:rPr lang="en-US"/>
              <a:pPr>
                <a:defRPr/>
              </a:pPr>
              <a:t>‹#›</a:t>
            </a:fld>
            <a:fld id="{F71D45A0-B5CE-4344-A14C-642532FB9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1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1613" cy="4471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1213" y="1604963"/>
            <a:ext cx="4011612" cy="4471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F3315-F99B-EA44-96D1-DCF09FA631AA}" type="slidenum">
              <a:rPr lang="en-US"/>
              <a:pPr>
                <a:defRPr/>
              </a:pPr>
              <a:t>‹#›</a:t>
            </a:fld>
            <a:fld id="{1B048052-A95B-7945-A68F-70976D15F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32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DDC10-CCB2-954E-B1AE-764C455735CE}" type="slidenum">
              <a:rPr lang="en-US"/>
              <a:pPr>
                <a:defRPr/>
              </a:pPr>
              <a:t>‹#›</a:t>
            </a:fld>
            <a:fld id="{9D2B670F-8D05-214E-9BA7-6B84534BC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14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C48CC-7C2E-F547-8A73-F66E53D97CE8}" type="slidenum">
              <a:rPr lang="en-US"/>
              <a:pPr>
                <a:defRPr/>
              </a:pPr>
              <a:t>‹#›</a:t>
            </a:fld>
            <a:fld id="{837F2C1A-96D0-2C49-BF63-C3D4675DA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33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ABF65-6127-DE4D-B6B4-EF8BA237EB50}" type="slidenum">
              <a:rPr lang="en-US"/>
              <a:pPr>
                <a:defRPr/>
              </a:pPr>
              <a:t>‹#›</a:t>
            </a:fld>
            <a:fld id="{4503462E-BF2A-B34D-82AD-B17411B6C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9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65057-51B2-434B-B276-5B5796C82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312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B419B-BE4C-5B4B-BB4D-495C3409C5F6}" type="slidenum">
              <a:rPr lang="en-US"/>
              <a:pPr>
                <a:defRPr/>
              </a:pPr>
              <a:t>‹#›</a:t>
            </a:fld>
            <a:fld id="{F265B88F-044E-8D4F-A120-FB25830D9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0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72A5D-AF8C-664B-9984-A2F0453BF87F}" type="slidenum">
              <a:rPr lang="en-US"/>
              <a:pPr>
                <a:defRPr/>
              </a:pPr>
              <a:t>‹#›</a:t>
            </a:fld>
            <a:fld id="{5D4E8483-481C-C84F-BD8D-0A1EFAD65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05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6F9B9-E006-0C4F-A811-E09AAAEA2E6B}" type="slidenum">
              <a:rPr lang="en-US"/>
              <a:pPr>
                <a:defRPr/>
              </a:pPr>
              <a:t>‹#›</a:t>
            </a:fld>
            <a:fld id="{41F7C750-C3DB-9E49-A446-BF3DD05D4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60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273050"/>
            <a:ext cx="2043112" cy="5803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5980113" cy="5803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900A5-D6BF-BD4F-A6CF-6D680B0BED84}" type="slidenum">
              <a:rPr lang="en-US"/>
              <a:pPr>
                <a:defRPr/>
              </a:pPr>
              <a:t>‹#›</a:t>
            </a:fld>
            <a:fld id="{E7603344-1117-084D-BF32-F2C13DBAC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70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CAF82-7ECA-A749-AA28-3C3F4DDDA241}" type="slidenum">
              <a:rPr lang="en-US"/>
              <a:pPr>
                <a:defRPr/>
              </a:pPr>
              <a:t>‹#›</a:t>
            </a:fld>
            <a:fld id="{D4F3DFDB-367B-5348-B4DB-7E0926325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68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1D228-CFE2-8640-A81D-88F2663E5B68}" type="slidenum">
              <a:rPr lang="en-US"/>
              <a:pPr>
                <a:defRPr/>
              </a:pPr>
              <a:t>‹#›</a:t>
            </a:fld>
            <a:fld id="{D9D19004-C694-D543-9359-16B682E30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43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1CCF9-1FAA-7947-8A74-AEFB81BC0334}" type="slidenum">
              <a:rPr lang="en-US"/>
              <a:pPr>
                <a:defRPr/>
              </a:pPr>
              <a:t>‹#›</a:t>
            </a:fld>
            <a:fld id="{0BF04B72-B550-EA4C-ACE7-C6C5DCEB5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82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475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00200"/>
            <a:ext cx="4013200" cy="4475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98F03-FB2A-F24A-83C2-CDD9C6AAFDA9}" type="slidenum">
              <a:rPr lang="en-US"/>
              <a:pPr>
                <a:defRPr/>
              </a:pPr>
              <a:t>‹#›</a:t>
            </a:fld>
            <a:fld id="{BE96124F-047C-5E4A-85EC-4889FF642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16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AFBD1-A0AB-6243-9032-8F49CB79D089}" type="slidenum">
              <a:rPr lang="en-US"/>
              <a:pPr>
                <a:defRPr/>
              </a:pPr>
              <a:t>‹#›</a:t>
            </a:fld>
            <a:fld id="{31B23F31-FCDA-8749-8F44-E54E98987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20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B2C8F-1F8F-6446-A447-795E94D93115}" type="slidenum">
              <a:rPr lang="en-US"/>
              <a:pPr>
                <a:defRPr/>
              </a:pPr>
              <a:t>‹#›</a:t>
            </a:fld>
            <a:fld id="{AC632342-C749-0F49-845D-8AD931394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2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78250" cy="4052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981200"/>
            <a:ext cx="3779838" cy="40528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D0E61-1020-CD4F-8132-AC7CA88EF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02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BC6D2-E481-AD45-9C04-B6598EB89869}" type="slidenum">
              <a:rPr lang="en-US"/>
              <a:pPr>
                <a:defRPr/>
              </a:pPr>
              <a:t>‹#›</a:t>
            </a:fld>
            <a:fld id="{7A498755-7EF9-1946-BD99-FEA1DD59F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76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109EA-6987-604C-8BCC-CF3BCF7D7476}" type="slidenum">
              <a:rPr lang="en-US"/>
              <a:pPr>
                <a:defRPr/>
              </a:pPr>
              <a:t>‹#›</a:t>
            </a:fld>
            <a:fld id="{0866B168-9276-FE49-96E3-7196670AD9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27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E7856-12F4-194C-B5B4-A056D257EEE5}" type="slidenum">
              <a:rPr lang="en-US"/>
              <a:pPr>
                <a:defRPr/>
              </a:pPr>
              <a:t>‹#›</a:t>
            </a:fld>
            <a:fld id="{CF920524-9CA7-B741-A460-2326B56E3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272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81F82-9BA9-B743-BC08-632B159F3560}" type="slidenum">
              <a:rPr lang="en-US"/>
              <a:pPr>
                <a:defRPr/>
              </a:pPr>
              <a:t>‹#›</a:t>
            </a:fld>
            <a:fld id="{385B2A87-37E8-9944-AACF-3B6446D38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81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274638"/>
            <a:ext cx="2044700" cy="5800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981700" cy="5800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B0599-AD6B-8148-A277-3D5BC2428020}" type="slidenum">
              <a:rPr lang="en-US"/>
              <a:pPr>
                <a:defRPr/>
              </a:pPr>
              <a:t>‹#›</a:t>
            </a:fld>
            <a:fld id="{1AE53278-CF08-C642-AFE2-E5CB60A8A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73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25EDB-8FD9-1E41-9F18-081B0DD2BD6A}" type="slidenum">
              <a:rPr lang="en-US"/>
              <a:pPr>
                <a:defRPr/>
              </a:pPr>
              <a:t>‹#›</a:t>
            </a:fld>
            <a:fld id="{C8BA64C4-6A86-C84C-BA54-BBC633D26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458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2FD57-BA67-5F43-B2E9-F3B7F277CCC1}" type="slidenum">
              <a:rPr lang="en-US"/>
              <a:pPr>
                <a:defRPr/>
              </a:pPr>
              <a:t>‹#›</a:t>
            </a:fld>
            <a:fld id="{CCE15058-8E82-F945-8041-15FFAE907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490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366DD-5A7E-DB4E-AE75-C23EA0D84FCC}" type="slidenum">
              <a:rPr lang="en-US"/>
              <a:pPr>
                <a:defRPr/>
              </a:pPr>
              <a:t>‹#›</a:t>
            </a:fld>
            <a:fld id="{B00026B1-4056-4B46-BD99-224FF6ACF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3239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3200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600200"/>
            <a:ext cx="4014788" cy="4476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1EFB1-D8D8-6545-B43C-2B8FFC61530C}" type="slidenum">
              <a:rPr lang="en-US"/>
              <a:pPr>
                <a:defRPr/>
              </a:pPr>
              <a:t>‹#›</a:t>
            </a:fld>
            <a:fld id="{63E23A92-1698-5348-ABE6-E9021A7B2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20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2D861-8B9F-C14F-91E7-0E2490B79A12}" type="slidenum">
              <a:rPr lang="en-US"/>
              <a:pPr>
                <a:defRPr/>
              </a:pPr>
              <a:t>‹#›</a:t>
            </a:fld>
            <a:fld id="{EF2CC6D0-3CF5-7749-BE85-A3F805E5E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66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657F1-3047-3F42-AEBD-15CB69211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323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317D6-8A27-AF44-84FE-F89D7F679539}" type="slidenum">
              <a:rPr lang="en-US"/>
              <a:pPr>
                <a:defRPr/>
              </a:pPr>
              <a:t>‹#›</a:t>
            </a:fld>
            <a:fld id="{C7AB2064-AE08-F949-83CD-762AA1926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224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6507B-594F-CD47-8EE1-F4BF27558361}" type="slidenum">
              <a:rPr lang="en-US"/>
              <a:pPr>
                <a:defRPr/>
              </a:pPr>
              <a:t>‹#›</a:t>
            </a:fld>
            <a:fld id="{B479EA6C-958A-C249-80A9-686F0FD9D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496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F2421-4C69-FA45-B9FF-126E7F13EF83}" type="slidenum">
              <a:rPr lang="en-US"/>
              <a:pPr>
                <a:defRPr/>
              </a:pPr>
              <a:t>‹#›</a:t>
            </a:fld>
            <a:fld id="{55D55D1B-BC1B-344D-ACB7-30C9267D8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193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63CB0-EC18-E245-AD88-E01D23E6C5CA}" type="slidenum">
              <a:rPr lang="en-US"/>
              <a:pPr>
                <a:defRPr/>
              </a:pPr>
              <a:t>‹#›</a:t>
            </a:fld>
            <a:fld id="{9E88B743-1425-2241-8CDE-F4105DB23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872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4CDDF-4640-BB45-B7ED-EADEEB4FB8DD}" type="slidenum">
              <a:rPr lang="en-US"/>
              <a:pPr>
                <a:defRPr/>
              </a:pPr>
              <a:t>‹#›</a:t>
            </a:fld>
            <a:fld id="{4A06251B-7383-6A4E-B1C2-0EF9D0D7E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915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2888" y="274638"/>
            <a:ext cx="2044700" cy="58023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983288" cy="58023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F5EFA-117B-BD43-B655-05A34362B273}" type="slidenum">
              <a:rPr lang="en-US"/>
              <a:pPr>
                <a:defRPr/>
              </a:pPr>
              <a:t>‹#›</a:t>
            </a:fld>
            <a:fld id="{EFBACF1E-FA5E-FC4D-AE07-75AE156CC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46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BA869-97CA-4A47-8C76-3B8D9AF54CAE}" type="slidenum">
              <a:rPr lang="en-US"/>
              <a:pPr>
                <a:defRPr/>
              </a:pPr>
              <a:t>‹#›</a:t>
            </a:fld>
            <a:fld id="{09E16496-D4A7-FC47-B7F0-17258F6B3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775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AE021-B204-494B-BBD4-79D4E49D7E83}" type="slidenum">
              <a:rPr lang="en-US"/>
              <a:pPr>
                <a:defRPr/>
              </a:pPr>
              <a:t>‹#›</a:t>
            </a:fld>
            <a:fld id="{F4DCF383-12D1-B14E-B0A2-CD755171F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197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63A4B-38D4-0045-A989-FEAB47B14C80}" type="slidenum">
              <a:rPr lang="en-US"/>
              <a:pPr>
                <a:defRPr/>
              </a:pPr>
              <a:t>‹#›</a:t>
            </a:fld>
            <a:fld id="{75FFF393-DFFB-DB44-8FC2-32686BC64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5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E45BF-468D-0349-AFF0-C29AF0D8E393}" type="slidenum">
              <a:rPr lang="en-US"/>
              <a:pPr>
                <a:defRPr/>
              </a:pPr>
              <a:t>‹#›</a:t>
            </a:fld>
            <a:fld id="{52B44769-48FC-C046-B1B9-8090612FD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49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EE5E5-B8E0-1947-8CE0-558524786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139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A8BC9-694E-AD48-946C-A226F9DDBD9E}" type="slidenum">
              <a:rPr lang="en-US"/>
              <a:pPr>
                <a:defRPr/>
              </a:pPr>
              <a:t>‹#›</a:t>
            </a:fld>
            <a:fld id="{459DA1A6-1A54-314A-8EFE-38012AA5C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0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2C441-BC21-8848-81BC-10CCF28881B4}" type="slidenum">
              <a:rPr lang="en-US"/>
              <a:pPr>
                <a:defRPr/>
              </a:pPr>
              <a:t>‹#›</a:t>
            </a:fld>
            <a:fld id="{C1BE2671-293D-AC49-868D-913BE462C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976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50A0B-8DC1-C24E-AB8B-F7A8A2771AD3}" type="slidenum">
              <a:rPr lang="en-US"/>
              <a:pPr>
                <a:defRPr/>
              </a:pPr>
              <a:t>‹#›</a:t>
            </a:fld>
            <a:fld id="{4A6DF765-1555-2C46-B0BF-6C7D66741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335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6EBC3-3B7E-0A43-91DB-0F8DBB3A222B}" type="slidenum">
              <a:rPr lang="en-US"/>
              <a:pPr>
                <a:defRPr/>
              </a:pPr>
              <a:t>‹#›</a:t>
            </a:fld>
            <a:fld id="{C34F8AB0-E0BB-A547-B62F-E946C83F1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989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F74A5-407D-8945-A7D1-80B50D4F250C}" type="slidenum">
              <a:rPr lang="en-US"/>
              <a:pPr>
                <a:defRPr/>
              </a:pPr>
              <a:t>‹#›</a:t>
            </a:fld>
            <a:fld id="{A7539D00-894D-084A-B3F7-3ADFDB015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631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324F-0715-B24C-B293-7AE94F7EFC86}" type="slidenum">
              <a:rPr lang="en-US"/>
              <a:pPr>
                <a:defRPr/>
              </a:pPr>
              <a:t>‹#›</a:t>
            </a:fld>
            <a:fld id="{4BE9A763-04EC-EB48-879C-E663BC269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586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F842C-01CB-994C-BA36-B90E0CD99AE0}" type="slidenum">
              <a:rPr lang="en-US"/>
              <a:pPr>
                <a:defRPr/>
              </a:pPr>
              <a:t>‹#›</a:t>
            </a:fld>
            <a:fld id="{2B79A2B8-1DAE-094D-8E4C-D7C4261C0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768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80448-DCC9-7E40-B09F-32F92A42B6E4}" type="slidenum">
              <a:rPr lang="en-US"/>
              <a:pPr>
                <a:defRPr/>
              </a:pPr>
              <a:t>‹#›</a:t>
            </a:fld>
            <a:fld id="{FA93CEDA-73C2-C740-871F-0CD0E83E5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307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C5D3C-A695-064B-90AB-E15A235128C6}" type="slidenum">
              <a:rPr lang="en-US"/>
              <a:pPr>
                <a:defRPr/>
              </a:pPr>
              <a:t>‹#›</a:t>
            </a:fld>
            <a:fld id="{09C6F7A6-632A-C84E-8031-ADDC3C908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772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D77FB-A71E-3240-8A64-FF80667D0BBE}" type="slidenum">
              <a:rPr lang="en-US"/>
              <a:pPr>
                <a:defRPr/>
              </a:pPr>
              <a:t>‹#›</a:t>
            </a:fld>
            <a:fld id="{7E26AF06-9E7D-B544-815F-EE1E26ECD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7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8C83D-B9BA-ED44-A98F-77852CA52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665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DD378-25A8-FC49-9FB6-3961298D2C86}" type="slidenum">
              <a:rPr lang="en-US"/>
              <a:pPr>
                <a:defRPr/>
              </a:pPr>
              <a:t>‹#›</a:t>
            </a:fld>
            <a:fld id="{6B63B96A-9145-1740-8C34-CA00C14EA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777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48263-B879-BA4E-BAEF-60BE1CA7F083}" type="slidenum">
              <a:rPr lang="en-US"/>
              <a:pPr>
                <a:defRPr/>
              </a:pPr>
              <a:t>‹#›</a:t>
            </a:fld>
            <a:fld id="{B247C0B5-40F1-1243-8825-F37CECA90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856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834F9-E921-CB4E-BE16-D4CAC6AC9B27}" type="slidenum">
              <a:rPr lang="en-US"/>
              <a:pPr>
                <a:defRPr/>
              </a:pPr>
              <a:t>‹#›</a:t>
            </a:fld>
            <a:fld id="{19143449-BE3C-9C43-BABD-47FF9D5E8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784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97733-5474-E445-8C37-ED0878D092EC}" type="slidenum">
              <a:rPr lang="en-US"/>
              <a:pPr>
                <a:defRPr/>
              </a:pPr>
              <a:t>‹#›</a:t>
            </a:fld>
            <a:fld id="{C80F2709-D2CF-AC47-8836-B85C90900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79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4A794-AF48-6541-8A30-D76C24E2959F}" type="slidenum">
              <a:rPr lang="en-US"/>
              <a:pPr>
                <a:defRPr/>
              </a:pPr>
              <a:t>‹#›</a:t>
            </a:fld>
            <a:fld id="{0B3744DE-A36F-3E43-A7D3-B324B687D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1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85531-3957-F644-9325-2CBDFE6B6E08}" type="slidenum">
              <a:rPr lang="en-US"/>
              <a:pPr>
                <a:defRPr/>
              </a:pPr>
              <a:t>‹#›</a:t>
            </a:fld>
            <a:fld id="{5240F291-980A-CF44-9A4B-8630513C1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031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129BC-D94C-E64C-998A-C867816F825C}" type="slidenum">
              <a:rPr lang="en-US"/>
              <a:pPr>
                <a:defRPr/>
              </a:pPr>
              <a:t>‹#›</a:t>
            </a:fld>
            <a:fld id="{CDD446AD-C4CE-D548-BC80-D4425AD73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922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52255-D3BE-2D42-99A3-3CB7F1721C09}" type="slidenum">
              <a:rPr lang="en-US"/>
              <a:pPr>
                <a:defRPr/>
              </a:pPr>
              <a:t>‹#›</a:t>
            </a:fld>
            <a:fld id="{9E116D58-27A5-9946-9570-7420284A7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430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04CD3-65AA-7A4C-8116-8DD562AFB90E}" type="slidenum">
              <a:rPr lang="en-US"/>
              <a:pPr>
                <a:defRPr/>
              </a:pPr>
              <a:t>‹#›</a:t>
            </a:fld>
            <a:fld id="{A0E1B860-A34D-1642-9A0C-13714C812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460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C1DDB-C4A1-A240-AF50-E52D78519134}" type="slidenum">
              <a:rPr lang="en-US"/>
              <a:pPr>
                <a:defRPr/>
              </a:pPr>
              <a:t>‹#›</a:t>
            </a:fld>
            <a:fld id="{C2EB933A-CB4F-6F42-9260-B62D9C0E2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77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F6A4E-5094-384F-8A7A-97790F1E8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143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C4D03-AF07-BD46-8ABA-E3C80AC2478B}" type="slidenum">
              <a:rPr lang="en-US"/>
              <a:pPr>
                <a:defRPr/>
              </a:pPr>
              <a:t>‹#›</a:t>
            </a:fld>
            <a:fld id="{B1C22DCC-B1E5-714F-8FDE-E59856E05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601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D77EC-FABD-B74B-AB43-76C348D840A6}" type="slidenum">
              <a:rPr lang="en-US"/>
              <a:pPr>
                <a:defRPr/>
              </a:pPr>
              <a:t>‹#›</a:t>
            </a:fld>
            <a:fld id="{E212C51F-97B5-884F-8765-3259ACCD3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171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30B10-B8A4-AA4D-9DB0-A14FD003D289}" type="slidenum">
              <a:rPr lang="en-US"/>
              <a:pPr>
                <a:defRPr/>
              </a:pPr>
              <a:t>‹#›</a:t>
            </a:fld>
            <a:fld id="{1CCECE81-0C15-774D-9A39-11531E40D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462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BC240-6768-A640-B96A-6F3197E99B87}" type="slidenum">
              <a:rPr lang="en-US"/>
              <a:pPr>
                <a:defRPr/>
              </a:pPr>
              <a:t>‹#›</a:t>
            </a:fld>
            <a:fld id="{71E542C1-AF00-3848-95CE-F0148D629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471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45444-C5EF-7A48-B41B-C6020E09115F}" type="slidenum">
              <a:rPr lang="en-US"/>
              <a:pPr>
                <a:defRPr/>
              </a:pPr>
              <a:t>‹#›</a:t>
            </a:fld>
            <a:fld id="{ED1CEF6B-86A6-6F40-A133-211601C2F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973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B53E3-9292-A841-B917-A9EDD18E568A}" type="slidenum">
              <a:rPr lang="en-US"/>
              <a:pPr>
                <a:defRPr/>
              </a:pPr>
              <a:t>‹#›</a:t>
            </a:fld>
            <a:fld id="{8863FC10-DD3E-7042-86D8-8B54F3B36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816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5445F-A436-D049-BFD5-C8C12F81FBC2}" type="slidenum">
              <a:rPr lang="en-US"/>
              <a:pPr>
                <a:defRPr/>
              </a:pPr>
              <a:t>‹#›</a:t>
            </a:fld>
            <a:fld id="{B9C1CD7C-E123-D24A-A0ED-8C1B96F24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434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39E00-1DBC-4B43-89DB-D0F11C82389F}" type="slidenum">
              <a:rPr lang="en-US"/>
              <a:pPr>
                <a:defRPr/>
              </a:pPr>
              <a:t>‹#›</a:t>
            </a:fld>
            <a:fld id="{1F6C8FF9-BAB2-764C-A2BD-5E26BAE00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788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CD36E-4383-024C-8CA2-52B76A954FF3}" type="slidenum">
              <a:rPr lang="en-US"/>
              <a:pPr>
                <a:defRPr/>
              </a:pPr>
              <a:t>‹#›</a:t>
            </a:fld>
            <a:fld id="{7D6BC31C-E6FF-EE43-B7C5-1C761D3EE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428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0368C-8A7C-794E-B044-1E366A849617}" type="slidenum">
              <a:rPr lang="en-US"/>
              <a:pPr>
                <a:defRPr/>
              </a:pPr>
              <a:t>‹#›</a:t>
            </a:fld>
            <a:fld id="{3334C27A-1FDE-B349-93DC-2D53A68CE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5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F01E7-FB26-9244-ACB6-B8569C139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075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528AB-1C15-B640-ADDC-60BFC0A4AA47}" type="slidenum">
              <a:rPr lang="en-US"/>
              <a:pPr>
                <a:defRPr/>
              </a:pPr>
              <a:t>‹#›</a:t>
            </a:fld>
            <a:fld id="{723AFB02-F5E6-5448-A0A8-B3295AA2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094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31CD0-0AF3-7841-898F-FE2817E27E22}" type="slidenum">
              <a:rPr lang="en-US"/>
              <a:pPr>
                <a:defRPr/>
              </a:pPr>
              <a:t>‹#›</a:t>
            </a:fld>
            <a:fld id="{720C41BF-3DB6-8840-9DC3-BF2464F4F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016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0025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9625" y="1604963"/>
            <a:ext cx="4011613" cy="4470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5F207-A90A-F34A-8B80-D430212A160D}" type="slidenum">
              <a:rPr lang="en-US"/>
              <a:pPr>
                <a:defRPr/>
              </a:pPr>
              <a:t>‹#›</a:t>
            </a:fld>
            <a:fld id="{9D6361DA-5EDE-FD43-9B25-480670530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857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DCA1C-7E95-2E42-B8C1-16076FEC0C7E}" type="slidenum">
              <a:rPr lang="en-US"/>
              <a:pPr>
                <a:defRPr/>
              </a:pPr>
              <a:t>‹#›</a:t>
            </a:fld>
            <a:fld id="{3FD5BD37-F1C4-2149-B39C-BA297BA47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277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BD44B-AC07-0E4D-9F36-DB822565C728}" type="slidenum">
              <a:rPr lang="en-US"/>
              <a:pPr>
                <a:defRPr/>
              </a:pPr>
              <a:t>‹#›</a:t>
            </a:fld>
            <a:fld id="{A1806C7B-EBBA-B34C-B038-8072DD968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52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21211-F908-9D4F-B290-EED557AA3659}" type="slidenum">
              <a:rPr lang="en-US"/>
              <a:pPr>
                <a:defRPr/>
              </a:pPr>
              <a:t>‹#›</a:t>
            </a:fld>
            <a:fld id="{03438C75-2CF9-FB45-84DA-7C3EF3F62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1285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46182-3CAF-1A46-A3F2-E367BE2301CE}" type="slidenum">
              <a:rPr lang="en-US"/>
              <a:pPr>
                <a:defRPr/>
              </a:pPr>
              <a:t>‹#›</a:t>
            </a:fld>
            <a:fld id="{165BA1BC-54A3-8E4B-A260-0F272A169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056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650DB-75B0-6148-BF62-FDA1CD32327D}" type="slidenum">
              <a:rPr lang="en-US"/>
              <a:pPr>
                <a:defRPr/>
              </a:pPr>
              <a:t>‹#›</a:t>
            </a:fld>
            <a:fld id="{CA388170-A82F-5B48-991B-1094A4D78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805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7E05C-1030-BC49-8EF0-408444811E0D}" type="slidenum">
              <a:rPr lang="en-US"/>
              <a:pPr>
                <a:defRPr/>
              </a:pPr>
              <a:t>‹#›</a:t>
            </a:fld>
            <a:fld id="{C93C5492-E4A3-4745-80FB-F18285BB0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531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8125" y="1604963"/>
            <a:ext cx="2043113" cy="4470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78525" cy="4470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50CB9-8FD0-594D-B2EC-33580188FC81}" type="slidenum">
              <a:rPr lang="en-US"/>
              <a:pPr>
                <a:defRPr/>
              </a:pPr>
              <a:t>‹#›</a:t>
            </a:fld>
            <a:fld id="{08AE8AF0-33FB-F748-971F-7E80EB29F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6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10488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10488" cy="405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02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2011363" y="6218238"/>
            <a:ext cx="52657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6483350" y="6269038"/>
            <a:ext cx="193675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en-US" sz="1200" smtClean="0">
                <a:solidFill>
                  <a:srgbClr val="94BD5E"/>
                </a:solidFill>
              </a:rPr>
              <a:t>Helena Mitasova, NCSU</a:t>
            </a:r>
            <a:r>
              <a:rPr lang="en-US" smtClean="0"/>
              <a:t>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430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A7CE501-008B-0641-B91C-0E897E33E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4C19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66C4CB-287C-1D48-A318-39C4C94A4C3D}" type="slidenum">
              <a:rPr lang="en-US"/>
              <a:pPr>
                <a:defRPr/>
              </a:pPr>
              <a:t>‹#›</a:t>
            </a:fld>
            <a:fld id="{9ED741DF-83B1-9744-ACDA-28353F658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B54B83-0296-D44A-9B0A-A5058272274A}" type="slidenum">
              <a:rPr lang="en-US"/>
              <a:pPr>
                <a:defRPr/>
              </a:pPr>
              <a:t>‹#›</a:t>
            </a:fld>
            <a:fld id="{FB5EEEC3-2239-5A4F-8752-D3CDBD9B7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845908-204C-8947-905A-186256C802F2}" type="slidenum">
              <a:rPr lang="en-US"/>
              <a:pPr>
                <a:defRPr/>
              </a:pPr>
              <a:t>‹#›</a:t>
            </a:fld>
            <a:fld id="{3A9633A6-BE95-2849-8A29-282807386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6258C6-CF28-CB43-B5D8-ED23006C05C6}" type="slidenum">
              <a:rPr lang="en-US"/>
              <a:pPr>
                <a:defRPr/>
              </a:pPr>
              <a:t>‹#›</a:t>
            </a:fld>
            <a:fld id="{F3A5766D-271E-A147-9ED0-821A2F5F8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149D3B9-A82F-7246-AB1E-6D57E8B1DCC2}" type="slidenum">
              <a:rPr lang="en-US"/>
              <a:pPr>
                <a:defRPr/>
              </a:pPr>
              <a:t>‹#›</a:t>
            </a:fld>
            <a:fld id="{6D17ACD7-CCA4-A645-AFAA-AB2206A6E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594D5E-374D-BE4B-A170-0AD28B8755EE}" type="slidenum">
              <a:rPr lang="en-US"/>
              <a:pPr>
                <a:defRPr/>
              </a:pPr>
              <a:t>‹#›</a:t>
            </a:fld>
            <a:fld id="{10562F10-E81D-2C45-8F4C-48F5DF9A8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EB07ED-2289-FF43-A028-95464DDAF226}" type="slidenum">
              <a:rPr lang="en-US"/>
              <a:pPr>
                <a:defRPr/>
              </a:pPr>
              <a:t>‹#›</a:t>
            </a:fld>
            <a:fld id="{2E67B163-A3E5-AF4E-B210-E401FA71A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2E8498-1DC5-2443-8B93-F15ABCDDE008}" type="slidenum">
              <a:rPr lang="en-US"/>
              <a:pPr>
                <a:defRPr/>
              </a:pPr>
              <a:t>‹#›</a:t>
            </a:fld>
            <a:fld id="{E5AA3344-AC2D-414F-9CF0-69FDDBD67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3124200" y="6356350"/>
            <a:ext cx="2865438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796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86CE0B-44B6-5A45-BE39-F19EE36B7D3A}" type="slidenum">
              <a:rPr lang="en-US"/>
              <a:pPr>
                <a:defRPr/>
              </a:pPr>
              <a:t>‹#›</a:t>
            </a:fld>
            <a:fld id="{CD17EFED-B52F-1F4C-9243-1A55CA170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17562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5625" cy="447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788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7880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7308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57200" y="6356350"/>
            <a:ext cx="210661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68613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82800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DB20DB-5887-C741-93BD-7E212506402D}" type="slidenum">
              <a:rPr lang="en-US"/>
              <a:pPr>
                <a:defRPr/>
              </a:pPr>
              <a:t>‹#›</a:t>
            </a:fld>
            <a:fld id="{AC811ED9-7C90-A048-8CFF-2ED0E6852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180388" cy="1093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0388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7308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7020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084388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AB1B82-C5EF-C443-ADCA-DD7423F7B912}" type="slidenum">
              <a:rPr lang="en-US"/>
              <a:pPr>
                <a:defRPr/>
              </a:pPr>
              <a:t>‹#›</a:t>
            </a:fld>
            <a:fld id="{E1C20CFE-ADA9-0646-9E6E-F5DD73C4D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61AA71-113A-6345-AB75-CEEA5C5E7091}" type="slidenum">
              <a:rPr lang="en-US"/>
              <a:pPr>
                <a:defRPr/>
              </a:pPr>
              <a:t>‹#›</a:t>
            </a:fld>
            <a:fld id="{0DB9DB7B-42F6-2E48-BE4B-93A88DC91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F5D217-03EC-9F44-8B1B-14BBAD47D36E}" type="slidenum">
              <a:rPr lang="en-US"/>
              <a:pPr>
                <a:defRPr/>
              </a:pPr>
              <a:t>‹#›</a:t>
            </a:fld>
            <a:fld id="{EE080433-2036-CC44-B0C5-CEEF7988C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EE871D-13C2-BC4A-9D06-5EA28659393A}" type="slidenum">
              <a:rPr lang="en-US"/>
              <a:pPr>
                <a:defRPr/>
              </a:pPr>
              <a:t>‹#›</a:t>
            </a:fld>
            <a:fld id="{C44B11A9-EE64-6741-9569-07FD8993B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>
                <a:solidFill>
                  <a:srgbClr val="8B8B8B"/>
                </a:solidFill>
                <a:latin typeface="Calibri" charset="0"/>
              </a:rPr>
              <a:t>Click to edit Master subtitle style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4225"/>
            <a:ext cx="771683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174038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7925"/>
            <a:ext cx="2078038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2/23/10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124200" y="6356350"/>
            <a:ext cx="28638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9513"/>
            <a:ext cx="20780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12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 sz="18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397A80-E562-284C-BA5F-2F2466A8C261}" type="slidenum">
              <a:rPr lang="en-US"/>
              <a:pPr>
                <a:defRPr/>
              </a:pPr>
              <a:t>‹#›</a:t>
            </a:fld>
            <a:fld id="{461C5508-97E4-5448-A3DE-40B9E1321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sldNum="0" hdr="0" ftr="0"/>
  <p:txStyles>
    <p:titleStyle>
      <a:lvl1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2pPr>
      <a:lvl3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3pPr>
      <a:lvl4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4pPr>
      <a:lvl5pPr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Calibri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11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1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11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jpg"/><Relationship Id="rId7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9.jpg"/><Relationship Id="rId5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7" Type="http://schemas.openxmlformats.org/officeDocument/2006/relationships/image" Target="../media/image47.jpg"/><Relationship Id="rId8" Type="http://schemas.openxmlformats.org/officeDocument/2006/relationships/image" Target="../media/image48.jpg"/><Relationship Id="rId9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6" Type="http://schemas.openxmlformats.org/officeDocument/2006/relationships/image" Target="../media/image59.jpg"/><Relationship Id="rId7" Type="http://schemas.openxmlformats.org/officeDocument/2006/relationships/image" Target="../media/image60.jpg"/><Relationship Id="rId8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2.png"/><Relationship Id="rId6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jpeg"/><Relationship Id="rId12" Type="http://schemas.openxmlformats.org/officeDocument/2006/relationships/image" Target="../media/image66.jpeg"/><Relationship Id="rId13" Type="http://schemas.openxmlformats.org/officeDocument/2006/relationships/image" Target="../media/image76.jpeg"/><Relationship Id="rId14" Type="http://schemas.openxmlformats.org/officeDocument/2006/relationships/image" Target="../media/image77.jpeg"/><Relationship Id="rId15" Type="http://schemas.openxmlformats.org/officeDocument/2006/relationships/image" Target="../media/image78.jpeg"/><Relationship Id="rId16" Type="http://schemas.openxmlformats.org/officeDocument/2006/relationships/image" Target="../media/image79.jpeg"/><Relationship Id="rId17" Type="http://schemas.openxmlformats.org/officeDocument/2006/relationships/image" Target="../media/image80.jpeg"/><Relationship Id="rId18" Type="http://schemas.openxmlformats.org/officeDocument/2006/relationships/image" Target="../media/image8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jpeg"/><Relationship Id="rId8" Type="http://schemas.openxmlformats.org/officeDocument/2006/relationships/image" Target="../media/image72.jpeg"/><Relationship Id="rId9" Type="http://schemas.openxmlformats.org/officeDocument/2006/relationships/image" Target="../media/image73.jpeg"/><Relationship Id="rId10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85800"/>
            <a:ext cx="8229600" cy="1905000"/>
          </a:xfrm>
        </p:spPr>
        <p:txBody>
          <a:bodyPr lIns="123480" rIns="147960" anchor="b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800000"/>
                </a:solidFill>
                <a:cs typeface="TimesNewRomanPSMT" charset="0"/>
              </a:rPr>
              <a:t>Exploring topographic change impacts </a:t>
            </a:r>
            <a:r>
              <a:rPr lang="en-US" dirty="0" smtClean="0">
                <a:solidFill>
                  <a:srgbClr val="800000"/>
                </a:solidFill>
                <a:cs typeface="TimesNewRomanPSMT" charset="0"/>
              </a:rPr>
              <a:t>using </a:t>
            </a:r>
            <a:r>
              <a:rPr lang="en-US" dirty="0">
                <a:solidFill>
                  <a:srgbClr val="800000"/>
                </a:solidFill>
                <a:cs typeface="TimesNewRomanPSMT" charset="0"/>
              </a:rPr>
              <a:t>tangible interface</a:t>
            </a:r>
            <a:r>
              <a:rPr lang="en-US" dirty="0" smtClean="0">
                <a:cs typeface="TimesNewRomanPSMT" charset="0"/>
              </a:rPr>
              <a:t>. 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3200400"/>
            <a:ext cx="7543800" cy="2139950"/>
          </a:xfrm>
        </p:spPr>
        <p:txBody>
          <a:bodyPr lIns="41040" rIns="41040"/>
          <a:lstStyle/>
          <a:p>
            <a:pPr marL="0" indent="0" algn="ctr"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sz="2000" b="1" dirty="0" smtClean="0">
                <a:solidFill>
                  <a:srgbClr val="007D7D"/>
                </a:solidFill>
              </a:rPr>
              <a:t>Helena Mitasova, Brendan Harmon, </a:t>
            </a:r>
          </a:p>
          <a:p>
            <a:pPr marL="0" indent="0" algn="ctr" eaLnBrk="1" hangingPunct="1">
              <a:lnSpc>
                <a:spcPct val="100000"/>
              </a:lnSpc>
              <a:buClrTx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sz="2000" b="1" dirty="0" smtClean="0">
                <a:solidFill>
                  <a:srgbClr val="007D7D"/>
                </a:solidFill>
              </a:rPr>
              <a:t>Anna </a:t>
            </a:r>
            <a:r>
              <a:rPr lang="en-US" sz="2000" b="1" dirty="0" err="1" smtClean="0">
                <a:solidFill>
                  <a:srgbClr val="007D7D"/>
                </a:solidFill>
              </a:rPr>
              <a:t>Petrasova</a:t>
            </a:r>
            <a:r>
              <a:rPr lang="en-US" sz="2000" b="1" dirty="0" smtClean="0">
                <a:solidFill>
                  <a:srgbClr val="007D7D"/>
                </a:solidFill>
              </a:rPr>
              <a:t>, </a:t>
            </a:r>
            <a:r>
              <a:rPr lang="en-US" sz="2000" b="1" dirty="0" err="1" smtClean="0">
                <a:solidFill>
                  <a:srgbClr val="007D7D"/>
                </a:solidFill>
              </a:rPr>
              <a:t>Vasek</a:t>
            </a:r>
            <a:r>
              <a:rPr lang="en-US" sz="2000" b="1" dirty="0" smtClean="0">
                <a:solidFill>
                  <a:srgbClr val="007D7D"/>
                </a:solidFill>
              </a:rPr>
              <a:t> </a:t>
            </a:r>
            <a:r>
              <a:rPr lang="en-US" sz="2000" b="1" dirty="0" err="1" smtClean="0">
                <a:solidFill>
                  <a:srgbClr val="007D7D"/>
                </a:solidFill>
              </a:rPr>
              <a:t>Petras</a:t>
            </a:r>
            <a:r>
              <a:rPr lang="en-US" sz="2000" b="1" dirty="0" smtClean="0">
                <a:solidFill>
                  <a:srgbClr val="007D7D"/>
                </a:solidFill>
              </a:rPr>
              <a:t>, </a:t>
            </a:r>
          </a:p>
          <a:p>
            <a:pPr marL="0" indent="0" algn="ctr" eaLnBrk="1" hangingPunct="1">
              <a:lnSpc>
                <a:spcPct val="100000"/>
              </a:lnSpc>
              <a:buClrTx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North </a:t>
            </a:r>
            <a:r>
              <a:rPr lang="en-US" sz="2000" dirty="0">
                <a:solidFill>
                  <a:schemeClr val="tx1"/>
                </a:solidFill>
              </a:rPr>
              <a:t>Carolina State University, Raleigh, NC, USA</a:t>
            </a:r>
          </a:p>
          <a:p>
            <a:pPr marL="0" indent="0" algn="ctr" eaLnBrk="1" hangingPunct="1">
              <a:lnSpc>
                <a:spcPct val="100000"/>
              </a:lnSpc>
              <a:buClrTx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US" sz="2000" b="1" dirty="0" smtClean="0">
                <a:solidFill>
                  <a:srgbClr val="007D7D"/>
                </a:solidFill>
              </a:rPr>
              <a:t>Bruce Blundell, </a:t>
            </a:r>
            <a:r>
              <a:rPr lang="en-US" sz="2000" dirty="0" smtClean="0">
                <a:solidFill>
                  <a:schemeClr val="tx1"/>
                </a:solidFill>
              </a:rPr>
              <a:t>US Army Topographic Engineering Center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5959475"/>
            <a:ext cx="43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99685" name="Group 4"/>
          <p:cNvGrpSpPr>
            <a:grpSpLocks/>
          </p:cNvGrpSpPr>
          <p:nvPr/>
        </p:nvGrpSpPr>
        <p:grpSpPr bwMode="auto">
          <a:xfrm>
            <a:off x="1968500" y="6427788"/>
            <a:ext cx="941388" cy="152400"/>
            <a:chOff x="1240" y="4049"/>
            <a:chExt cx="593" cy="96"/>
          </a:xfrm>
        </p:grpSpPr>
        <p:sp>
          <p:nvSpPr>
            <p:cNvPr id="2" name="Rectangle 5"/>
            <p:cNvSpPr>
              <a:spLocks noChangeArrowheads="1"/>
            </p:cNvSpPr>
            <p:nvPr/>
          </p:nvSpPr>
          <p:spPr bwMode="auto">
            <a:xfrm>
              <a:off x="1240" y="4049"/>
              <a:ext cx="594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lnSpc>
                  <a:spcPct val="72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1400" b="1">
                  <a:solidFill>
                    <a:srgbClr val="067F08"/>
                  </a:solidFill>
                  <a:latin typeface="Lucida Grande" charset="0"/>
                </a:rPr>
                <a:t>GRASS GIS</a:t>
              </a:r>
            </a:p>
          </p:txBody>
        </p:sp>
      </p:grp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6059488"/>
            <a:ext cx="116840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39088" cy="762000"/>
          </a:xfrm>
        </p:spPr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rgbClr val="800000"/>
                </a:solidFill>
              </a:rPr>
              <a:t>Creating 3D models: automated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3048000" cy="5029200"/>
          </a:xfrm>
        </p:spPr>
        <p:txBody>
          <a:bodyPr/>
          <a:lstStyle/>
          <a:p>
            <a:pPr marL="0" indent="0">
              <a:lnSpc>
                <a:spcPct val="100000"/>
              </a:lnSpc>
              <a:defRPr/>
            </a:pPr>
            <a:endParaRPr lang="en-US" sz="2000" dirty="0"/>
          </a:p>
          <a:p>
            <a:pPr marL="0" indent="0">
              <a:lnSpc>
                <a:spcPct val="100000"/>
              </a:lnSpc>
              <a:defRPr/>
            </a:pPr>
            <a:r>
              <a:rPr lang="en-US" sz="2000" dirty="0" smtClean="0"/>
              <a:t>3D printing:</a:t>
            </a:r>
          </a:p>
          <a:p>
            <a:pPr marL="0" indent="0">
              <a:lnSpc>
                <a:spcPct val="100000"/>
              </a:lnSpc>
              <a:defRPr/>
            </a:pPr>
            <a:endParaRPr lang="en-US" sz="2000" dirty="0" smtClean="0"/>
          </a:p>
          <a:p>
            <a:pPr marL="0" indent="0">
              <a:lnSpc>
                <a:spcPct val="100000"/>
              </a:lnSpc>
              <a:defRPr/>
            </a:pPr>
            <a:r>
              <a:rPr lang="en-US" sz="2000" dirty="0" smtClean="0"/>
              <a:t>GIS </a:t>
            </a:r>
            <a:r>
              <a:rPr lang="en-US" sz="2000" dirty="0"/>
              <a:t>&gt; </a:t>
            </a:r>
            <a:r>
              <a:rPr lang="en-US" sz="2000" dirty="0" smtClean="0"/>
              <a:t>xyz &gt; Rhino Terrain &gt; closed surface &gt; STL</a:t>
            </a:r>
          </a:p>
          <a:p>
            <a:pPr marL="0" indent="0">
              <a:lnSpc>
                <a:spcPct val="100000"/>
              </a:lnSpc>
              <a:defRPr/>
            </a:pPr>
            <a:r>
              <a:rPr lang="en-US" sz="2000" dirty="0" smtClean="0"/>
              <a:t> Z-printer </a:t>
            </a:r>
          </a:p>
          <a:p>
            <a:pPr marL="0" indent="0">
              <a:lnSpc>
                <a:spcPct val="100000"/>
              </a:lnSpc>
              <a:defRPr/>
            </a:pPr>
            <a:endParaRPr lang="en-US" sz="2000" dirty="0" smtClean="0"/>
          </a:p>
          <a:p>
            <a:pPr marL="0" indent="0">
              <a:lnSpc>
                <a:spcPct val="100000"/>
              </a:lnSpc>
              <a:defRPr/>
            </a:pPr>
            <a:r>
              <a:rPr lang="en-US" sz="2000" dirty="0" smtClean="0"/>
              <a:t>white </a:t>
            </a:r>
            <a:r>
              <a:rPr lang="en-US" sz="2000" dirty="0" smtClean="0"/>
              <a:t>gypsum bound with starch</a:t>
            </a:r>
          </a:p>
          <a:p>
            <a:pPr marL="0" indent="0">
              <a:lnSpc>
                <a:spcPct val="100000"/>
              </a:lnSpc>
              <a:defRPr/>
            </a:pPr>
            <a:endParaRPr lang="en-US" sz="2000" dirty="0" smtClean="0"/>
          </a:p>
        </p:txBody>
      </p:sp>
      <p:pic>
        <p:nvPicPr>
          <p:cNvPr id="12" name="Picture 11" descr="TanGMS_IH_printedmode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/>
          <a:stretch/>
        </p:blipFill>
        <p:spPr>
          <a:xfrm>
            <a:off x="4800600" y="1066800"/>
            <a:ext cx="3581400" cy="2965490"/>
          </a:xfrm>
          <a:prstGeom prst="rect">
            <a:avLst/>
          </a:prstGeom>
        </p:spPr>
      </p:pic>
      <p:pic>
        <p:nvPicPr>
          <p:cNvPr id="13" name="Picture 12" descr="TanGMS_IH_printedmodelzoom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114800"/>
            <a:ext cx="3078523" cy="226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9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932091" y="454820"/>
            <a:ext cx="6490584" cy="5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800000"/>
                </a:solidFill>
                <a:latin typeface="+mn-lt"/>
              </a:rPr>
              <a:t>Creating 3D </a:t>
            </a:r>
            <a:r>
              <a:rPr lang="en-US" sz="3600" b="1" dirty="0" smtClean="0">
                <a:solidFill>
                  <a:srgbClr val="800000"/>
                </a:solidFill>
                <a:latin typeface="+mn-lt"/>
              </a:rPr>
              <a:t>models: dynamic</a:t>
            </a:r>
            <a:endParaRPr lang="en-GB" sz="3600" b="1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09600" y="1219200"/>
            <a:ext cx="7772400" cy="124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300" dirty="0" err="1">
                <a:solidFill>
                  <a:srgbClr val="000000"/>
                </a:solidFill>
                <a:latin typeface="Arial" charset="0"/>
              </a:rPr>
              <a:t>XenoVision</a:t>
            </a:r>
            <a:r>
              <a:rPr lang="en-GB" sz="2300" dirty="0">
                <a:solidFill>
                  <a:srgbClr val="000000"/>
                </a:solidFill>
                <a:latin typeface="Arial" charset="0"/>
              </a:rPr>
              <a:t> Mark III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300" dirty="0" err="1">
                <a:solidFill>
                  <a:srgbClr val="000000"/>
                </a:solidFill>
                <a:latin typeface="Arial" charset="0"/>
              </a:rPr>
              <a:t>TerrainTable</a:t>
            </a:r>
            <a:r>
              <a:rPr lang="en-GB" sz="2300" baseline="33000" dirty="0" err="1">
                <a:solidFill>
                  <a:srgbClr val="000000"/>
                </a:solidFill>
                <a:latin typeface="Arial" charset="0"/>
              </a:rPr>
              <a:t>TM</a:t>
            </a:r>
            <a:r>
              <a:rPr lang="en-GB" sz="2300" baseline="33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23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included </a:t>
            </a:r>
            <a:r>
              <a:rPr lang="en-GB" sz="2000" dirty="0" err="1">
                <a:solidFill>
                  <a:srgbClr val="000000"/>
                </a:solidFill>
                <a:latin typeface="Arial" charset="0"/>
              </a:rPr>
              <a:t>TouchTable</a:t>
            </a:r>
            <a:r>
              <a:rPr lang="en-GB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Arial" charset="0"/>
              </a:rPr>
              <a:t>capabilities</a:t>
            </a:r>
          </a:p>
          <a:p>
            <a:pPr algn="ctr">
              <a:lnSpc>
                <a:spcPct val="93000"/>
              </a:lnSpc>
            </a:pPr>
            <a:r>
              <a:rPr lang="en-US" sz="1100" dirty="0">
                <a:solidFill>
                  <a:srgbClr val="000000"/>
                </a:solidFill>
                <a:latin typeface="Arial" charset="0"/>
              </a:rPr>
              <a:t>http://</a:t>
            </a:r>
            <a:r>
              <a:rPr lang="en-US" sz="1100" dirty="0" err="1">
                <a:solidFill>
                  <a:srgbClr val="000000"/>
                </a:solidFill>
                <a:latin typeface="Arial" charset="0"/>
              </a:rPr>
              <a:t>www.is.northropgrumman.com</a:t>
            </a:r>
            <a:r>
              <a:rPr lang="en-US" sz="1100" dirty="0">
                <a:solidFill>
                  <a:srgbClr val="000000"/>
                </a:solidFill>
                <a:latin typeface="Arial" charset="0"/>
              </a:rPr>
              <a:t>/products/</a:t>
            </a:r>
            <a:r>
              <a:rPr lang="en-US" sz="1100" dirty="0" err="1">
                <a:solidFill>
                  <a:srgbClr val="000000"/>
                </a:solidFill>
                <a:latin typeface="Arial" charset="0"/>
              </a:rPr>
              <a:t>terraintable</a:t>
            </a:r>
            <a:r>
              <a:rPr lang="en-US" sz="1100" dirty="0">
                <a:solidFill>
                  <a:srgbClr val="000000"/>
                </a:solidFill>
                <a:latin typeface="Arial" charset="0"/>
              </a:rPr>
              <a:t>/</a:t>
            </a:r>
            <a:r>
              <a:rPr lang="en-US" sz="1100" dirty="0" err="1">
                <a:solidFill>
                  <a:srgbClr val="000000"/>
                </a:solidFill>
                <a:latin typeface="Arial" charset="0"/>
              </a:rPr>
              <a:t>index.html</a:t>
            </a:r>
            <a:endParaRPr lang="en-GB" sz="1100" dirty="0" smtClean="0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en-GB" sz="2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719" y="2895600"/>
            <a:ext cx="3826081" cy="29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1" y="3048000"/>
            <a:ext cx="3585327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5060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0"/>
            <a:ext cx="6934200" cy="762000"/>
          </a:xfrm>
        </p:spPr>
        <p:txBody>
          <a:bodyPr/>
          <a:lstStyle/>
          <a:p>
            <a:pPr algn="l">
              <a:defRPr/>
            </a:pPr>
            <a:r>
              <a:rPr lang="en-US" dirty="0">
                <a:solidFill>
                  <a:srgbClr val="800000"/>
                </a:solidFill>
              </a:rPr>
              <a:t>Tangible 3D interface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39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1306286" y="457201"/>
            <a:ext cx="686934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157000"/>
              <a:buFont typeface="Arial" charset="0"/>
              <a:buNone/>
            </a:pPr>
            <a:r>
              <a:rPr lang="en-GB" sz="4100" b="1">
                <a:solidFill>
                  <a:srgbClr val="000080"/>
                </a:solidFill>
                <a:latin typeface="Arial" charset="0"/>
              </a:rPr>
              <a:t>Two-way coupling with GIS</a:t>
            </a: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048000" y="1257301"/>
            <a:ext cx="2315456" cy="42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69000"/>
              <a:buFont typeface="Arial" charset="0"/>
              <a:buNone/>
            </a:pPr>
            <a:r>
              <a:rPr lang="en-GB" sz="2900">
                <a:latin typeface="Arial" charset="0"/>
              </a:rPr>
              <a:t>asynchronous</a:t>
            </a:r>
          </a:p>
        </p:txBody>
      </p:sp>
      <p:sp>
        <p:nvSpPr>
          <p:cNvPr id="18435" name="AutoShape 3"/>
          <p:cNvSpPr>
            <a:spLocks noChangeArrowheads="1"/>
          </p:cNvSpPr>
          <p:nvPr/>
        </p:nvSpPr>
        <p:spPr bwMode="auto">
          <a:xfrm>
            <a:off x="127000" y="1714500"/>
            <a:ext cx="8708571" cy="2002632"/>
          </a:xfrm>
          <a:prstGeom prst="roundRect">
            <a:avLst>
              <a:gd name="adj" fmla="val 116"/>
            </a:avLst>
          </a:prstGeom>
          <a:solidFill>
            <a:srgbClr val="E6E6FF"/>
          </a:solidFill>
          <a:ln w="126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453572" y="1895475"/>
            <a:ext cx="2306411" cy="1076325"/>
          </a:xfrm>
          <a:prstGeom prst="roundRect">
            <a:avLst>
              <a:gd name="adj" fmla="val 218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3136448" y="1895475"/>
            <a:ext cx="1780267" cy="504825"/>
          </a:xfrm>
          <a:prstGeom prst="roundRect">
            <a:avLst>
              <a:gd name="adj" fmla="val 468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5553983" y="2514600"/>
            <a:ext cx="3063874" cy="571500"/>
          </a:xfrm>
          <a:prstGeom prst="roundRect">
            <a:avLst>
              <a:gd name="adj" fmla="val 417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5553983" y="1819275"/>
            <a:ext cx="3063874" cy="695325"/>
          </a:xfrm>
          <a:prstGeom prst="roundRect">
            <a:avLst>
              <a:gd name="adj" fmla="val 338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062365" y="2193133"/>
            <a:ext cx="1150059" cy="47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latin typeface="Arial" charset="0"/>
              </a:rPr>
              <a:t>GIS/IC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3283857" y="1895475"/>
            <a:ext cx="1547460" cy="47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latin typeface="Arial" charset="0"/>
              </a:rPr>
              <a:t>projector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703661" y="1940720"/>
            <a:ext cx="2510182" cy="47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latin typeface="Arial" charset="0"/>
              </a:rPr>
              <a:t>color: attributes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5628822" y="2581275"/>
            <a:ext cx="2773162" cy="47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latin typeface="Arial" charset="0"/>
              </a:rPr>
              <a:t>surface: elevation</a:t>
            </a:r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>
            <a:off x="3140983" y="2471738"/>
            <a:ext cx="1775731" cy="500063"/>
          </a:xfrm>
          <a:prstGeom prst="roundRect">
            <a:avLst>
              <a:gd name="adj" fmla="val 472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3088822" y="2466975"/>
            <a:ext cx="1855324" cy="47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latin typeface="Arial" charset="0"/>
              </a:rPr>
              <a:t>3D scanner</a:t>
            </a:r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>
            <a:off x="2759983" y="2124075"/>
            <a:ext cx="381000" cy="238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>
            <a:off x="4916714" y="2124075"/>
            <a:ext cx="653143" cy="238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18448" name="Line 16"/>
          <p:cNvSpPr>
            <a:spLocks noChangeShapeType="1"/>
          </p:cNvSpPr>
          <p:nvPr/>
        </p:nvSpPr>
        <p:spPr bwMode="auto">
          <a:xfrm flipH="1">
            <a:off x="4907643" y="2740820"/>
            <a:ext cx="671286" cy="2381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18449" name="Line 17"/>
          <p:cNvSpPr>
            <a:spLocks noChangeShapeType="1"/>
          </p:cNvSpPr>
          <p:nvPr/>
        </p:nvSpPr>
        <p:spPr bwMode="auto">
          <a:xfrm flipH="1">
            <a:off x="2750911" y="2740820"/>
            <a:ext cx="399143" cy="2381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217714" y="4400550"/>
            <a:ext cx="8490857" cy="2228850"/>
          </a:xfrm>
          <a:prstGeom prst="roundRect">
            <a:avLst>
              <a:gd name="adj" fmla="val 106"/>
            </a:avLst>
          </a:prstGeom>
          <a:solidFill>
            <a:srgbClr val="CCFFFF"/>
          </a:solidFill>
          <a:ln w="126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sp>
        <p:nvSpPr>
          <p:cNvPr id="18451" name="AutoShape 19"/>
          <p:cNvSpPr>
            <a:spLocks noChangeArrowheads="1"/>
          </p:cNvSpPr>
          <p:nvPr/>
        </p:nvSpPr>
        <p:spPr bwMode="auto">
          <a:xfrm>
            <a:off x="453572" y="4493420"/>
            <a:ext cx="2306411" cy="1190625"/>
          </a:xfrm>
          <a:prstGeom prst="roundRect">
            <a:avLst>
              <a:gd name="adj" fmla="val 199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sp>
        <p:nvSpPr>
          <p:cNvPr id="18452" name="AutoShape 20"/>
          <p:cNvSpPr>
            <a:spLocks noChangeArrowheads="1"/>
          </p:cNvSpPr>
          <p:nvPr/>
        </p:nvSpPr>
        <p:spPr bwMode="auto">
          <a:xfrm>
            <a:off x="3136448" y="4493420"/>
            <a:ext cx="1780267" cy="504825"/>
          </a:xfrm>
          <a:prstGeom prst="roundRect">
            <a:avLst>
              <a:gd name="adj" fmla="val 468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sp>
        <p:nvSpPr>
          <p:cNvPr id="18453" name="AutoShape 21"/>
          <p:cNvSpPr>
            <a:spLocks noChangeArrowheads="1"/>
          </p:cNvSpPr>
          <p:nvPr/>
        </p:nvSpPr>
        <p:spPr bwMode="auto">
          <a:xfrm>
            <a:off x="5553983" y="5112545"/>
            <a:ext cx="3063874" cy="571500"/>
          </a:xfrm>
          <a:prstGeom prst="roundRect">
            <a:avLst>
              <a:gd name="adj" fmla="val 417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5553983" y="4417220"/>
            <a:ext cx="3063874" cy="695325"/>
          </a:xfrm>
          <a:prstGeom prst="roundRect">
            <a:avLst>
              <a:gd name="adj" fmla="val 338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1078239" y="4664870"/>
            <a:ext cx="1150059" cy="47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latin typeface="Arial" charset="0"/>
              </a:rPr>
              <a:t>GIS/IC</a:t>
            </a:r>
          </a:p>
        </p:txBody>
      </p:sp>
      <p:sp>
        <p:nvSpPr>
          <p:cNvPr id="18456" name="Text Box 24"/>
          <p:cNvSpPr txBox="1">
            <a:spLocks noChangeArrowheads="1"/>
          </p:cNvSpPr>
          <p:nvPr/>
        </p:nvSpPr>
        <p:spPr bwMode="auto">
          <a:xfrm>
            <a:off x="3283857" y="4493420"/>
            <a:ext cx="1547460" cy="47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latin typeface="Arial" charset="0"/>
              </a:rPr>
              <a:t>projector</a:t>
            </a:r>
          </a:p>
        </p:txBody>
      </p:sp>
      <p:sp>
        <p:nvSpPr>
          <p:cNvPr id="18457" name="Text Box 25"/>
          <p:cNvSpPr txBox="1">
            <a:spLocks noChangeArrowheads="1"/>
          </p:cNvSpPr>
          <p:nvPr/>
        </p:nvSpPr>
        <p:spPr bwMode="auto">
          <a:xfrm>
            <a:off x="5703661" y="4538663"/>
            <a:ext cx="2510182" cy="47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latin typeface="Arial" charset="0"/>
              </a:rPr>
              <a:t>color: attributes</a:t>
            </a:r>
          </a:p>
        </p:txBody>
      </p:sp>
      <p:sp>
        <p:nvSpPr>
          <p:cNvPr id="18458" name="Text Box 26"/>
          <p:cNvSpPr txBox="1">
            <a:spLocks noChangeArrowheads="1"/>
          </p:cNvSpPr>
          <p:nvPr/>
        </p:nvSpPr>
        <p:spPr bwMode="auto">
          <a:xfrm>
            <a:off x="5628822" y="5179220"/>
            <a:ext cx="2773162" cy="47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latin typeface="Arial" charset="0"/>
              </a:rPr>
              <a:t>surface: elevation</a:t>
            </a:r>
          </a:p>
        </p:txBody>
      </p:sp>
      <p:sp>
        <p:nvSpPr>
          <p:cNvPr id="18459" name="AutoShape 27"/>
          <p:cNvSpPr>
            <a:spLocks noChangeArrowheads="1"/>
          </p:cNvSpPr>
          <p:nvPr/>
        </p:nvSpPr>
        <p:spPr bwMode="auto">
          <a:xfrm>
            <a:off x="3140983" y="5069683"/>
            <a:ext cx="1775731" cy="500063"/>
          </a:xfrm>
          <a:prstGeom prst="roundRect">
            <a:avLst>
              <a:gd name="adj" fmla="val 472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sp>
        <p:nvSpPr>
          <p:cNvPr id="18460" name="Text Box 28"/>
          <p:cNvSpPr txBox="1">
            <a:spLocks noChangeArrowheads="1"/>
          </p:cNvSpPr>
          <p:nvPr/>
        </p:nvSpPr>
        <p:spPr bwMode="auto">
          <a:xfrm>
            <a:off x="3088822" y="5064920"/>
            <a:ext cx="1855324" cy="47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latin typeface="Arial" charset="0"/>
              </a:rPr>
              <a:t>3D scanner</a:t>
            </a:r>
          </a:p>
        </p:txBody>
      </p:sp>
      <p:sp>
        <p:nvSpPr>
          <p:cNvPr id="18461" name="Line 29"/>
          <p:cNvSpPr>
            <a:spLocks noChangeShapeType="1"/>
          </p:cNvSpPr>
          <p:nvPr/>
        </p:nvSpPr>
        <p:spPr bwMode="auto">
          <a:xfrm>
            <a:off x="2759983" y="4686300"/>
            <a:ext cx="381000" cy="238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18462" name="Line 30"/>
          <p:cNvSpPr>
            <a:spLocks noChangeShapeType="1"/>
          </p:cNvSpPr>
          <p:nvPr/>
        </p:nvSpPr>
        <p:spPr bwMode="auto">
          <a:xfrm>
            <a:off x="4916714" y="4686300"/>
            <a:ext cx="653143" cy="238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18463" name="Line 31"/>
          <p:cNvSpPr>
            <a:spLocks noChangeShapeType="1"/>
          </p:cNvSpPr>
          <p:nvPr/>
        </p:nvSpPr>
        <p:spPr bwMode="auto">
          <a:xfrm flipH="1">
            <a:off x="4907643" y="5338763"/>
            <a:ext cx="671286" cy="238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18464" name="Line 32"/>
          <p:cNvSpPr>
            <a:spLocks noChangeShapeType="1"/>
          </p:cNvSpPr>
          <p:nvPr/>
        </p:nvSpPr>
        <p:spPr bwMode="auto">
          <a:xfrm flipH="1">
            <a:off x="2750911" y="5338763"/>
            <a:ext cx="399143" cy="238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18465" name="Text Box 33"/>
          <p:cNvSpPr txBox="1">
            <a:spLocks noChangeArrowheads="1"/>
          </p:cNvSpPr>
          <p:nvPr/>
        </p:nvSpPr>
        <p:spPr bwMode="auto">
          <a:xfrm>
            <a:off x="1682751" y="4000501"/>
            <a:ext cx="5415564" cy="42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69000"/>
              <a:buFont typeface="Arial" charset="0"/>
              <a:buNone/>
            </a:pPr>
            <a:r>
              <a:rPr lang="en-GB" sz="2900">
                <a:latin typeface="Arial" charset="0"/>
              </a:rPr>
              <a:t>synchronous- real-time response</a:t>
            </a:r>
          </a:p>
        </p:txBody>
      </p:sp>
      <p:sp>
        <p:nvSpPr>
          <p:cNvPr id="18466" name="Text Box 34"/>
          <p:cNvSpPr txBox="1">
            <a:spLocks noChangeArrowheads="1"/>
          </p:cNvSpPr>
          <p:nvPr/>
        </p:nvSpPr>
        <p:spPr bwMode="auto">
          <a:xfrm>
            <a:off x="5660572" y="5829300"/>
            <a:ext cx="2690351" cy="47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solidFill>
                  <a:srgbClr val="B80047"/>
                </a:solidFill>
                <a:latin typeface="Arial" charset="0"/>
              </a:rPr>
              <a:t>   modify by hand</a:t>
            </a:r>
          </a:p>
        </p:txBody>
      </p:sp>
      <p:sp>
        <p:nvSpPr>
          <p:cNvPr id="18467" name="Text Box 35"/>
          <p:cNvSpPr txBox="1">
            <a:spLocks noChangeArrowheads="1"/>
          </p:cNvSpPr>
          <p:nvPr/>
        </p:nvSpPr>
        <p:spPr bwMode="auto">
          <a:xfrm>
            <a:off x="276679" y="5698332"/>
            <a:ext cx="3150206" cy="112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solidFill>
                  <a:srgbClr val="B80047"/>
                </a:solidFill>
                <a:latin typeface="Arial" charset="0"/>
              </a:rPr>
              <a:t>compute DEM and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solidFill>
                  <a:srgbClr val="B80047"/>
                </a:solidFill>
                <a:latin typeface="Arial" charset="0"/>
              </a:rPr>
              <a:t>parameters instantly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solidFill>
                  <a:srgbClr val="B80047"/>
                </a:solidFill>
                <a:latin typeface="Arial" charset="0"/>
              </a:rPr>
              <a:t>    </a:t>
            </a:r>
          </a:p>
        </p:txBody>
      </p:sp>
      <p:sp>
        <p:nvSpPr>
          <p:cNvPr id="18468" name="Text Box 36"/>
          <p:cNvSpPr txBox="1">
            <a:spLocks noChangeArrowheads="1"/>
          </p:cNvSpPr>
          <p:nvPr/>
        </p:nvSpPr>
        <p:spPr bwMode="auto">
          <a:xfrm>
            <a:off x="3406322" y="5715000"/>
            <a:ext cx="214539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solidFill>
                  <a:srgbClr val="B80047"/>
                </a:solidFill>
                <a:latin typeface="Arial" charset="0"/>
              </a:rPr>
              <a:t>scan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solidFill>
                  <a:srgbClr val="B80047"/>
                </a:solidFill>
                <a:latin typeface="Arial" charset="0"/>
              </a:rPr>
              <a:t>continuously </a:t>
            </a:r>
          </a:p>
        </p:txBody>
      </p:sp>
      <p:sp>
        <p:nvSpPr>
          <p:cNvPr id="18469" name="Line 37"/>
          <p:cNvSpPr>
            <a:spLocks noChangeShapeType="1"/>
          </p:cNvSpPr>
          <p:nvPr/>
        </p:nvSpPr>
        <p:spPr bwMode="auto">
          <a:xfrm flipH="1" flipV="1">
            <a:off x="2499179" y="5138738"/>
            <a:ext cx="335643" cy="2381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18470" name="Line 38"/>
          <p:cNvSpPr>
            <a:spLocks noChangeShapeType="1"/>
          </p:cNvSpPr>
          <p:nvPr/>
        </p:nvSpPr>
        <p:spPr bwMode="auto">
          <a:xfrm>
            <a:off x="2503714" y="4914900"/>
            <a:ext cx="2269" cy="2286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18471" name="Line 39"/>
          <p:cNvSpPr>
            <a:spLocks noChangeShapeType="1"/>
          </p:cNvSpPr>
          <p:nvPr/>
        </p:nvSpPr>
        <p:spPr bwMode="auto">
          <a:xfrm flipV="1">
            <a:off x="2503714" y="4681538"/>
            <a:ext cx="217714" cy="2381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653144" y="5143500"/>
            <a:ext cx="1836964" cy="39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50000"/>
              <a:buFont typeface="Arial" charset="0"/>
              <a:buNone/>
            </a:pPr>
            <a:r>
              <a:rPr lang="en-GB" sz="1700" i="1">
                <a:solidFill>
                  <a:srgbClr val="000000"/>
                </a:solidFill>
                <a:latin typeface="Arial" charset="0"/>
              </a:rPr>
              <a:t>continuous loop</a:t>
            </a:r>
          </a:p>
        </p:txBody>
      </p:sp>
      <p:sp>
        <p:nvSpPr>
          <p:cNvPr id="18473" name="Text Box 41"/>
          <p:cNvSpPr txBox="1">
            <a:spLocks noChangeArrowheads="1"/>
          </p:cNvSpPr>
          <p:nvPr/>
        </p:nvSpPr>
        <p:spPr bwMode="auto">
          <a:xfrm>
            <a:off x="3048000" y="3086100"/>
            <a:ext cx="2830286" cy="47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solidFill>
                  <a:srgbClr val="B80047"/>
                </a:solidFill>
                <a:latin typeface="Arial" charset="0"/>
              </a:rPr>
              <a:t>scan and stop     </a:t>
            </a:r>
          </a:p>
        </p:txBody>
      </p:sp>
      <p:sp>
        <p:nvSpPr>
          <p:cNvPr id="18474" name="Text Box 42"/>
          <p:cNvSpPr txBox="1">
            <a:spLocks noChangeArrowheads="1"/>
          </p:cNvSpPr>
          <p:nvPr/>
        </p:nvSpPr>
        <p:spPr bwMode="auto">
          <a:xfrm>
            <a:off x="5769429" y="3086100"/>
            <a:ext cx="2612571" cy="47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solidFill>
                  <a:srgbClr val="B80047"/>
                </a:solidFill>
                <a:latin typeface="Arial" charset="0"/>
              </a:rPr>
              <a:t>modify by hand</a:t>
            </a:r>
          </a:p>
        </p:txBody>
      </p:sp>
      <p:sp>
        <p:nvSpPr>
          <p:cNvPr id="18475" name="Text Box 43"/>
          <p:cNvSpPr txBox="1">
            <a:spLocks noChangeArrowheads="1"/>
          </p:cNvSpPr>
          <p:nvPr/>
        </p:nvSpPr>
        <p:spPr bwMode="auto">
          <a:xfrm>
            <a:off x="217714" y="2971801"/>
            <a:ext cx="2921000" cy="115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solidFill>
                  <a:srgbClr val="B80047"/>
                </a:solidFill>
                <a:latin typeface="Arial" charset="0"/>
              </a:rPr>
              <a:t>compute DEM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solidFill>
                  <a:srgbClr val="B80047"/>
                </a:solidFill>
                <a:latin typeface="Arial" charset="0"/>
              </a:rPr>
              <a:t>and its parameters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solidFill>
                  <a:srgbClr val="B80047"/>
                </a:solidFill>
                <a:latin typeface="Arial" charset="0"/>
              </a:rPr>
              <a:t>    </a:t>
            </a:r>
          </a:p>
        </p:txBody>
      </p:sp>
      <p:sp>
        <p:nvSpPr>
          <p:cNvPr id="18476" name="Text Box 44"/>
          <p:cNvSpPr txBox="1">
            <a:spLocks noChangeArrowheads="1"/>
          </p:cNvSpPr>
          <p:nvPr/>
        </p:nvSpPr>
        <p:spPr bwMode="auto">
          <a:xfrm>
            <a:off x="653144" y="2514600"/>
            <a:ext cx="2001091" cy="38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50000"/>
              <a:buFont typeface="Arial" charset="0"/>
              <a:buNone/>
            </a:pPr>
            <a:r>
              <a:rPr lang="en-GB" sz="1700" i="1">
                <a:solidFill>
                  <a:srgbClr val="000000"/>
                </a:solidFill>
                <a:latin typeface="Arial" charset="0"/>
              </a:rPr>
              <a:t>project with delay</a:t>
            </a:r>
          </a:p>
        </p:txBody>
      </p:sp>
    </p:spTree>
    <p:extLst>
      <p:ext uri="{BB962C8B-B14F-4D97-AF65-F5344CB8AC3E}">
        <p14:creationId xmlns:p14="http://schemas.microsoft.com/office/powerpoint/2010/main" val="8277192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26571" y="457201"/>
            <a:ext cx="8669040" cy="5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157000"/>
              <a:buFont typeface="Arial" charset="0"/>
              <a:buNone/>
            </a:pPr>
            <a:r>
              <a:rPr lang="en-GB" sz="4100" b="1">
                <a:solidFill>
                  <a:srgbClr val="000080"/>
                </a:solidFill>
                <a:latin typeface="Arial" charset="0"/>
              </a:rPr>
              <a:t>Two-way system: Illuminating Clay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68" y="1714500"/>
            <a:ext cx="2456089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/>
          <a:stretch>
            <a:fillRect/>
          </a:stretch>
        </p:blipFill>
        <p:spPr bwMode="auto">
          <a:xfrm>
            <a:off x="5293179" y="1714500"/>
            <a:ext cx="2476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343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124200" y="6096000"/>
            <a:ext cx="3858610" cy="42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69000"/>
              <a:buFont typeface="Arial" charset="0"/>
              <a:buNone/>
            </a:pPr>
            <a:r>
              <a:rPr lang="en-GB" sz="2900" dirty="0">
                <a:latin typeface="Arial" charset="0"/>
              </a:rPr>
              <a:t>MIT </a:t>
            </a:r>
            <a:r>
              <a:rPr lang="en-GB" sz="2900" dirty="0" smtClean="0">
                <a:latin typeface="Arial" charset="0"/>
              </a:rPr>
              <a:t>Media labs patents</a:t>
            </a:r>
            <a:endParaRPr lang="en-GB" sz="2900" dirty="0">
              <a:latin typeface="Arial" charset="0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9" y="1714500"/>
            <a:ext cx="115660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9463" name="Line 7"/>
          <p:cNvSpPr>
            <a:spLocks noChangeShapeType="1"/>
          </p:cNvSpPr>
          <p:nvPr/>
        </p:nvSpPr>
        <p:spPr bwMode="auto">
          <a:xfrm flipV="1">
            <a:off x="1632857" y="2281238"/>
            <a:ext cx="1415143" cy="5810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V="1">
            <a:off x="6531429" y="4686300"/>
            <a:ext cx="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6313714" y="4686300"/>
            <a:ext cx="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3347" tIns="66673" rIns="133347" bIns="66673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105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932090" y="454820"/>
            <a:ext cx="7643650" cy="5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157000"/>
              <a:buFont typeface="Arial" charset="0"/>
              <a:buNone/>
            </a:pPr>
            <a:r>
              <a:rPr lang="en-GB" sz="4100" b="1">
                <a:solidFill>
                  <a:srgbClr val="000080"/>
                </a:solidFill>
                <a:latin typeface="Arial" charset="0"/>
              </a:rPr>
              <a:t>Working with Illuminating Clay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44286" y="1371600"/>
            <a:ext cx="8142514" cy="72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  <a:buClr>
                <a:srgbClr val="000000"/>
              </a:buClr>
              <a:buSzPct val="57000"/>
              <a:buFont typeface="Arial" charset="0"/>
              <a:buNone/>
            </a:pPr>
            <a:r>
              <a:rPr lang="en-GB" sz="2000" dirty="0">
                <a:latin typeface="Arial" charset="0"/>
              </a:rPr>
              <a:t>Combines virtual representation with solid </a:t>
            </a:r>
            <a:r>
              <a:rPr lang="en-GB" sz="2000" dirty="0" smtClean="0">
                <a:latin typeface="Arial" charset="0"/>
              </a:rPr>
              <a:t>model and </a:t>
            </a:r>
            <a:r>
              <a:rPr lang="en-GB" sz="2000" dirty="0">
                <a:latin typeface="Arial" charset="0"/>
              </a:rPr>
              <a:t>2D images</a:t>
            </a:r>
          </a:p>
          <a:p>
            <a:pPr>
              <a:lnSpc>
                <a:spcPct val="120000"/>
              </a:lnSpc>
              <a:buClr>
                <a:srgbClr val="000000"/>
              </a:buClr>
              <a:buSzPct val="57000"/>
              <a:buFont typeface="Arial" charset="0"/>
              <a:buNone/>
            </a:pPr>
            <a:r>
              <a:rPr lang="en-GB" sz="2000" dirty="0">
                <a:latin typeface="Arial" charset="0"/>
              </a:rPr>
              <a:t>Re-computes and displays terrain parameters </a:t>
            </a:r>
            <a:r>
              <a:rPr lang="en-GB" sz="2000" dirty="0" smtClean="0">
                <a:latin typeface="Arial" charset="0"/>
              </a:rPr>
              <a:t>in near</a:t>
            </a:r>
            <a:r>
              <a:rPr lang="en-GB" sz="2000" dirty="0">
                <a:latin typeface="Arial" charset="0"/>
              </a:rPr>
              <a:t>-real-time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3790950" cy="398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52800"/>
            <a:ext cx="3810096" cy="227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4487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2455070"/>
            <a:ext cx="6706054" cy="368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22250" y="2609851"/>
            <a:ext cx="1384456" cy="260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56000"/>
              <a:buFont typeface="Arial" charset="0"/>
              <a:buNone/>
            </a:pPr>
            <a:r>
              <a:rPr lang="en-GB" sz="2600">
                <a:latin typeface="Arial" charset="0"/>
              </a:rPr>
              <a:t>Aspect</a:t>
            </a:r>
          </a:p>
          <a:p>
            <a:pPr>
              <a:buClr>
                <a:srgbClr val="000000"/>
              </a:buClr>
              <a:buSzPct val="56000"/>
              <a:buFont typeface="Arial" charset="0"/>
              <a:buNone/>
            </a:pPr>
            <a:endParaRPr lang="en-GB" sz="2600">
              <a:latin typeface="Arial" charset="0"/>
            </a:endParaRPr>
          </a:p>
          <a:p>
            <a:pPr>
              <a:buClr>
                <a:srgbClr val="000000"/>
              </a:buClr>
              <a:buSzPct val="56000"/>
              <a:buFont typeface="Arial" charset="0"/>
              <a:buNone/>
            </a:pPr>
            <a:r>
              <a:rPr lang="en-GB" sz="2600">
                <a:latin typeface="Arial" charset="0"/>
              </a:rPr>
              <a:t>Slope</a:t>
            </a:r>
          </a:p>
          <a:p>
            <a:pPr>
              <a:buClr>
                <a:srgbClr val="000000"/>
              </a:buClr>
              <a:buSzPct val="56000"/>
              <a:buFont typeface="Arial" charset="0"/>
              <a:buNone/>
            </a:pPr>
            <a:endParaRPr lang="en-GB" sz="2600">
              <a:latin typeface="Arial" charset="0"/>
            </a:endParaRPr>
          </a:p>
          <a:p>
            <a:pPr>
              <a:buClr>
                <a:srgbClr val="000000"/>
              </a:buClr>
              <a:buSzPct val="56000"/>
              <a:buFont typeface="Arial" charset="0"/>
              <a:buNone/>
            </a:pPr>
            <a:r>
              <a:rPr lang="en-GB" sz="2600">
                <a:latin typeface="Arial" charset="0"/>
              </a:rPr>
              <a:t>Shadow</a:t>
            </a:r>
          </a:p>
          <a:p>
            <a:pPr>
              <a:buClr>
                <a:srgbClr val="000000"/>
              </a:buClr>
              <a:buSzPct val="56000"/>
              <a:buFont typeface="Arial" charset="0"/>
              <a:buNone/>
            </a:pPr>
            <a:endParaRPr lang="en-GB" sz="2600">
              <a:latin typeface="Arial" charset="0"/>
            </a:endParaRPr>
          </a:p>
          <a:p>
            <a:pPr>
              <a:buClr>
                <a:srgbClr val="000000"/>
              </a:buClr>
              <a:buSzPct val="56000"/>
              <a:buFont typeface="Arial" charset="0"/>
              <a:buNone/>
            </a:pPr>
            <a:r>
              <a:rPr lang="en-GB" sz="2600">
                <a:latin typeface="Arial" charset="0"/>
              </a:rPr>
              <a:t>Elevation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637768" y="6255545"/>
            <a:ext cx="945083" cy="37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56000"/>
              <a:buFont typeface="Arial" charset="0"/>
              <a:buNone/>
            </a:pPr>
            <a:r>
              <a:rPr lang="en-GB" sz="2600">
                <a:latin typeface="Arial" charset="0"/>
              </a:rPr>
              <a:t>Profile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065830" y="1485901"/>
            <a:ext cx="5622395" cy="83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69000"/>
              <a:buFont typeface="Arial" charset="0"/>
              <a:buNone/>
            </a:pPr>
            <a:r>
              <a:rPr lang="en-GB" sz="2900">
                <a:latin typeface="Arial" charset="0"/>
              </a:rPr>
              <a:t>all parameters change in real-time</a:t>
            </a:r>
          </a:p>
          <a:p>
            <a:pPr algn="ctr">
              <a:buClr>
                <a:srgbClr val="000000"/>
              </a:buClr>
              <a:buSzPct val="69000"/>
              <a:buFont typeface="Arial" charset="0"/>
              <a:buNone/>
            </a:pPr>
            <a:r>
              <a:rPr lang="en-GB" sz="2900">
                <a:latin typeface="Arial" charset="0"/>
              </a:rPr>
              <a:t>while the surface is modified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7769" y="4150520"/>
            <a:ext cx="852773" cy="376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56000"/>
              <a:buFont typeface="Arial" charset="0"/>
              <a:buNone/>
            </a:pPr>
            <a:r>
              <a:rPr lang="en-GB" sz="2600">
                <a:solidFill>
                  <a:srgbClr val="FFFFFF"/>
                </a:solidFill>
                <a:latin typeface="Arial" charset="0"/>
              </a:rPr>
              <a:t>Slope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088571" y="571501"/>
            <a:ext cx="676048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157000"/>
              <a:buFont typeface="Arial" charset="0"/>
              <a:buNone/>
            </a:pPr>
            <a:r>
              <a:rPr lang="en-GB" sz="4100" b="1">
                <a:solidFill>
                  <a:srgbClr val="000080"/>
                </a:solidFill>
                <a:latin typeface="Arial" charset="0"/>
              </a:rPr>
              <a:t>Model as Illuminating Clay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1306286" y="2857500"/>
            <a:ext cx="1741714" cy="457200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1197429" y="3657600"/>
            <a:ext cx="1632857" cy="228600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>
            <a:off x="1632857" y="5372100"/>
            <a:ext cx="544286" cy="2382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1415143" y="4457700"/>
            <a:ext cx="1197429" cy="2382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V="1">
            <a:off x="5007428" y="5824538"/>
            <a:ext cx="2269" cy="466725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715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VISST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686800" cy="6515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6172200"/>
            <a:ext cx="5105400" cy="44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First version – not stable enough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994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8107" y="445295"/>
            <a:ext cx="8227786" cy="526256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3474"/>
          <a:lstStyle/>
          <a:p>
            <a:pPr defTabSz="666735">
              <a:tabLst>
                <a:tab pos="0" algn="l"/>
                <a:tab pos="636640" algn="l"/>
                <a:tab pos="1303375" algn="l"/>
                <a:tab pos="1970109" algn="l"/>
                <a:tab pos="2636844" algn="l"/>
                <a:tab pos="3303579" algn="l"/>
                <a:tab pos="3970314" algn="l"/>
                <a:tab pos="4637048" algn="l"/>
                <a:tab pos="5303783" algn="l"/>
                <a:tab pos="5970518" algn="l"/>
                <a:tab pos="6637253" algn="l"/>
                <a:tab pos="7303987" algn="l"/>
                <a:tab pos="7970722" algn="l"/>
                <a:tab pos="8637457" algn="l"/>
                <a:tab pos="9304192" algn="l"/>
                <a:tab pos="9970926" algn="l"/>
                <a:tab pos="10637661" algn="l"/>
                <a:tab pos="11304396" algn="l"/>
                <a:tab pos="11971131" algn="l"/>
                <a:tab pos="12637866" algn="l"/>
                <a:tab pos="13304600" algn="l"/>
              </a:tabLst>
            </a:pPr>
            <a:r>
              <a:rPr lang="en-GB" sz="3800">
                <a:solidFill>
                  <a:srgbClr val="000066"/>
                </a:solidFill>
              </a:rPr>
              <a:t>Building TanGIS at the VISSTA lab</a:t>
            </a:r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5334001" y="5562600"/>
            <a:ext cx="220889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7" y="1200150"/>
            <a:ext cx="6477000" cy="331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7077983" y="1423988"/>
            <a:ext cx="1719036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996" tIns="46798" rIns="89996" bIns="46798">
            <a:spAutoFit/>
          </a:bodyPr>
          <a:lstStyle/>
          <a:p>
            <a:pPr defTabSz="456066">
              <a:lnSpc>
                <a:spcPct val="87000"/>
              </a:lnSpc>
              <a:tabLst>
                <a:tab pos="0" algn="l"/>
                <a:tab pos="456066" algn="l"/>
                <a:tab pos="914446" algn="l"/>
                <a:tab pos="1370510" algn="l"/>
                <a:tab pos="1828890" algn="l"/>
                <a:tab pos="2284956" algn="l"/>
                <a:tab pos="2743336" algn="l"/>
                <a:tab pos="3199401" algn="l"/>
                <a:tab pos="3657781" algn="l"/>
                <a:tab pos="4113847" algn="l"/>
                <a:tab pos="4572227" algn="l"/>
                <a:tab pos="5028291" algn="l"/>
                <a:tab pos="5486671" algn="l"/>
                <a:tab pos="5942737" algn="l"/>
                <a:tab pos="6401117" algn="l"/>
                <a:tab pos="6857182" algn="l"/>
                <a:tab pos="7315562" algn="l"/>
                <a:tab pos="7771628" algn="l"/>
                <a:tab pos="8230008" algn="l"/>
                <a:tab pos="8686072" algn="l"/>
                <a:tab pos="9144452" algn="l"/>
              </a:tabLst>
            </a:pPr>
            <a:r>
              <a:rPr lang="en-GB" sz="1600" b="1" dirty="0">
                <a:solidFill>
                  <a:srgbClr val="000090"/>
                </a:solidFill>
                <a:latin typeface="Arial" charset="0"/>
                <a:ea typeface="DejaVu Sans" charset="0"/>
                <a:cs typeface="DejaVu Sans" charset="0"/>
              </a:rPr>
              <a:t>3D scanners</a:t>
            </a:r>
          </a:p>
          <a:p>
            <a:pPr defTabSz="456066">
              <a:lnSpc>
                <a:spcPct val="87000"/>
              </a:lnSpc>
              <a:tabLst>
                <a:tab pos="0" algn="l"/>
                <a:tab pos="456066" algn="l"/>
                <a:tab pos="914446" algn="l"/>
                <a:tab pos="1370510" algn="l"/>
                <a:tab pos="1828890" algn="l"/>
                <a:tab pos="2284956" algn="l"/>
                <a:tab pos="2743336" algn="l"/>
                <a:tab pos="3199401" algn="l"/>
                <a:tab pos="3657781" algn="l"/>
                <a:tab pos="4113847" algn="l"/>
                <a:tab pos="4572227" algn="l"/>
                <a:tab pos="5028291" algn="l"/>
                <a:tab pos="5486671" algn="l"/>
                <a:tab pos="5942737" algn="l"/>
                <a:tab pos="6401117" algn="l"/>
                <a:tab pos="6857182" algn="l"/>
                <a:tab pos="7315562" algn="l"/>
                <a:tab pos="7771628" algn="l"/>
                <a:tab pos="8230008" algn="l"/>
                <a:tab pos="8686072" algn="l"/>
                <a:tab pos="9144452" algn="l"/>
              </a:tabLst>
            </a:pPr>
            <a:endParaRPr lang="en-GB" sz="1600" b="1" dirty="0">
              <a:solidFill>
                <a:srgbClr val="000090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 defTabSz="456066">
              <a:lnSpc>
                <a:spcPct val="87000"/>
              </a:lnSpc>
              <a:tabLst>
                <a:tab pos="0" algn="l"/>
                <a:tab pos="456066" algn="l"/>
                <a:tab pos="914446" algn="l"/>
                <a:tab pos="1370510" algn="l"/>
                <a:tab pos="1828890" algn="l"/>
                <a:tab pos="2284956" algn="l"/>
                <a:tab pos="2743336" algn="l"/>
                <a:tab pos="3199401" algn="l"/>
                <a:tab pos="3657781" algn="l"/>
                <a:tab pos="4113847" algn="l"/>
                <a:tab pos="4572227" algn="l"/>
                <a:tab pos="5028291" algn="l"/>
                <a:tab pos="5486671" algn="l"/>
                <a:tab pos="5942737" algn="l"/>
                <a:tab pos="6401117" algn="l"/>
                <a:tab pos="6857182" algn="l"/>
                <a:tab pos="7315562" algn="l"/>
                <a:tab pos="7771628" algn="l"/>
                <a:tab pos="8230008" algn="l"/>
                <a:tab pos="8686072" algn="l"/>
                <a:tab pos="9144452" algn="l"/>
              </a:tabLst>
            </a:pPr>
            <a:r>
              <a:rPr lang="en-GB" sz="1600" b="1" dirty="0">
                <a:solidFill>
                  <a:srgbClr val="000090"/>
                </a:solidFill>
                <a:latin typeface="Arial" charset="0"/>
                <a:ea typeface="DejaVu Sans" charset="0"/>
                <a:cs typeface="DejaVu Sans" charset="0"/>
              </a:rPr>
              <a:t>projectors</a:t>
            </a:r>
          </a:p>
          <a:p>
            <a:pPr defTabSz="456066">
              <a:lnSpc>
                <a:spcPct val="87000"/>
              </a:lnSpc>
              <a:tabLst>
                <a:tab pos="0" algn="l"/>
                <a:tab pos="456066" algn="l"/>
                <a:tab pos="914446" algn="l"/>
                <a:tab pos="1370510" algn="l"/>
                <a:tab pos="1828890" algn="l"/>
                <a:tab pos="2284956" algn="l"/>
                <a:tab pos="2743336" algn="l"/>
                <a:tab pos="3199401" algn="l"/>
                <a:tab pos="3657781" algn="l"/>
                <a:tab pos="4113847" algn="l"/>
                <a:tab pos="4572227" algn="l"/>
                <a:tab pos="5028291" algn="l"/>
                <a:tab pos="5486671" algn="l"/>
                <a:tab pos="5942737" algn="l"/>
                <a:tab pos="6401117" algn="l"/>
                <a:tab pos="6857182" algn="l"/>
                <a:tab pos="7315562" algn="l"/>
                <a:tab pos="7771628" algn="l"/>
                <a:tab pos="8230008" algn="l"/>
                <a:tab pos="8686072" algn="l"/>
                <a:tab pos="9144452" algn="l"/>
              </a:tabLst>
            </a:pPr>
            <a:endParaRPr lang="en-GB" sz="1600" b="1" dirty="0">
              <a:solidFill>
                <a:srgbClr val="000090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 defTabSz="456066">
              <a:lnSpc>
                <a:spcPct val="87000"/>
              </a:lnSpc>
              <a:tabLst>
                <a:tab pos="0" algn="l"/>
                <a:tab pos="456066" algn="l"/>
                <a:tab pos="914446" algn="l"/>
                <a:tab pos="1370510" algn="l"/>
                <a:tab pos="1828890" algn="l"/>
                <a:tab pos="2284956" algn="l"/>
                <a:tab pos="2743336" algn="l"/>
                <a:tab pos="3199401" algn="l"/>
                <a:tab pos="3657781" algn="l"/>
                <a:tab pos="4113847" algn="l"/>
                <a:tab pos="4572227" algn="l"/>
                <a:tab pos="5028291" algn="l"/>
                <a:tab pos="5486671" algn="l"/>
                <a:tab pos="5942737" algn="l"/>
                <a:tab pos="6401117" algn="l"/>
                <a:tab pos="6857182" algn="l"/>
                <a:tab pos="7315562" algn="l"/>
                <a:tab pos="7771628" algn="l"/>
                <a:tab pos="8230008" algn="l"/>
                <a:tab pos="8686072" algn="l"/>
                <a:tab pos="9144452" algn="l"/>
              </a:tabLst>
            </a:pPr>
            <a:r>
              <a:rPr lang="en-GB" sz="1600" b="1" dirty="0">
                <a:solidFill>
                  <a:srgbClr val="000090"/>
                </a:solidFill>
                <a:latin typeface="Arial" charset="0"/>
                <a:ea typeface="DejaVu Sans" charset="0"/>
                <a:cs typeface="DejaVu Sans" charset="0"/>
              </a:rPr>
              <a:t>3D display </a:t>
            </a:r>
          </a:p>
          <a:p>
            <a:pPr defTabSz="456066">
              <a:lnSpc>
                <a:spcPct val="87000"/>
              </a:lnSpc>
              <a:tabLst>
                <a:tab pos="0" algn="l"/>
                <a:tab pos="456066" algn="l"/>
                <a:tab pos="914446" algn="l"/>
                <a:tab pos="1370510" algn="l"/>
                <a:tab pos="1828890" algn="l"/>
                <a:tab pos="2284956" algn="l"/>
                <a:tab pos="2743336" algn="l"/>
                <a:tab pos="3199401" algn="l"/>
                <a:tab pos="3657781" algn="l"/>
                <a:tab pos="4113847" algn="l"/>
                <a:tab pos="4572227" algn="l"/>
                <a:tab pos="5028291" algn="l"/>
                <a:tab pos="5486671" algn="l"/>
                <a:tab pos="5942737" algn="l"/>
                <a:tab pos="6401117" algn="l"/>
                <a:tab pos="6857182" algn="l"/>
                <a:tab pos="7315562" algn="l"/>
                <a:tab pos="7771628" algn="l"/>
                <a:tab pos="8230008" algn="l"/>
                <a:tab pos="8686072" algn="l"/>
                <a:tab pos="9144452" algn="l"/>
              </a:tabLst>
            </a:pPr>
            <a:endParaRPr lang="en-GB" sz="1600" b="1" dirty="0">
              <a:solidFill>
                <a:srgbClr val="000090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 defTabSz="456066">
              <a:lnSpc>
                <a:spcPct val="87000"/>
              </a:lnSpc>
              <a:tabLst>
                <a:tab pos="0" algn="l"/>
                <a:tab pos="456066" algn="l"/>
                <a:tab pos="914446" algn="l"/>
                <a:tab pos="1370510" algn="l"/>
                <a:tab pos="1828890" algn="l"/>
                <a:tab pos="2284956" algn="l"/>
                <a:tab pos="2743336" algn="l"/>
                <a:tab pos="3199401" algn="l"/>
                <a:tab pos="3657781" algn="l"/>
                <a:tab pos="4113847" algn="l"/>
                <a:tab pos="4572227" algn="l"/>
                <a:tab pos="5028291" algn="l"/>
                <a:tab pos="5486671" algn="l"/>
                <a:tab pos="5942737" algn="l"/>
                <a:tab pos="6401117" algn="l"/>
                <a:tab pos="6857182" algn="l"/>
                <a:tab pos="7315562" algn="l"/>
                <a:tab pos="7771628" algn="l"/>
                <a:tab pos="8230008" algn="l"/>
                <a:tab pos="8686072" algn="l"/>
                <a:tab pos="9144452" algn="l"/>
              </a:tabLst>
            </a:pPr>
            <a:r>
              <a:rPr lang="en-GB" sz="1600" b="1" dirty="0">
                <a:solidFill>
                  <a:srgbClr val="000090"/>
                </a:solidFill>
                <a:latin typeface="Arial" charset="0"/>
                <a:ea typeface="DejaVu Sans" charset="0"/>
                <a:cs typeface="DejaVu Sans" charset="0"/>
              </a:rPr>
              <a:t>workstations</a:t>
            </a:r>
          </a:p>
          <a:p>
            <a:pPr defTabSz="456066">
              <a:lnSpc>
                <a:spcPct val="87000"/>
              </a:lnSpc>
              <a:tabLst>
                <a:tab pos="0" algn="l"/>
                <a:tab pos="456066" algn="l"/>
                <a:tab pos="914446" algn="l"/>
                <a:tab pos="1370510" algn="l"/>
                <a:tab pos="1828890" algn="l"/>
                <a:tab pos="2284956" algn="l"/>
                <a:tab pos="2743336" algn="l"/>
                <a:tab pos="3199401" algn="l"/>
                <a:tab pos="3657781" algn="l"/>
                <a:tab pos="4113847" algn="l"/>
                <a:tab pos="4572227" algn="l"/>
                <a:tab pos="5028291" algn="l"/>
                <a:tab pos="5486671" algn="l"/>
                <a:tab pos="5942737" algn="l"/>
                <a:tab pos="6401117" algn="l"/>
                <a:tab pos="6857182" algn="l"/>
                <a:tab pos="7315562" algn="l"/>
                <a:tab pos="7771628" algn="l"/>
                <a:tab pos="8230008" algn="l"/>
                <a:tab pos="8686072" algn="l"/>
                <a:tab pos="9144452" algn="l"/>
              </a:tabLst>
            </a:pPr>
            <a:endParaRPr lang="en-GB" sz="1600" b="1" dirty="0">
              <a:solidFill>
                <a:srgbClr val="000090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 defTabSz="456066">
              <a:lnSpc>
                <a:spcPct val="87000"/>
              </a:lnSpc>
              <a:tabLst>
                <a:tab pos="0" algn="l"/>
                <a:tab pos="456066" algn="l"/>
                <a:tab pos="914446" algn="l"/>
                <a:tab pos="1370510" algn="l"/>
                <a:tab pos="1828890" algn="l"/>
                <a:tab pos="2284956" algn="l"/>
                <a:tab pos="2743336" algn="l"/>
                <a:tab pos="3199401" algn="l"/>
                <a:tab pos="3657781" algn="l"/>
                <a:tab pos="4113847" algn="l"/>
                <a:tab pos="4572227" algn="l"/>
                <a:tab pos="5028291" algn="l"/>
                <a:tab pos="5486671" algn="l"/>
                <a:tab pos="5942737" algn="l"/>
                <a:tab pos="6401117" algn="l"/>
                <a:tab pos="6857182" algn="l"/>
                <a:tab pos="7315562" algn="l"/>
                <a:tab pos="7771628" algn="l"/>
                <a:tab pos="8230008" algn="l"/>
                <a:tab pos="8686072" algn="l"/>
                <a:tab pos="9144452" algn="l"/>
              </a:tabLst>
            </a:pPr>
            <a:r>
              <a:rPr lang="en-GB" sz="1600" b="1" dirty="0">
                <a:solidFill>
                  <a:srgbClr val="000090"/>
                </a:solidFill>
                <a:latin typeface="Arial" charset="0"/>
                <a:ea typeface="DejaVu Sans" charset="0"/>
                <a:cs typeface="DejaVu Sans" charset="0"/>
              </a:rPr>
              <a:t>web cameras </a:t>
            </a:r>
          </a:p>
          <a:p>
            <a:pPr defTabSz="456066">
              <a:lnSpc>
                <a:spcPct val="87000"/>
              </a:lnSpc>
              <a:tabLst>
                <a:tab pos="0" algn="l"/>
                <a:tab pos="456066" algn="l"/>
                <a:tab pos="914446" algn="l"/>
                <a:tab pos="1370510" algn="l"/>
                <a:tab pos="1828890" algn="l"/>
                <a:tab pos="2284956" algn="l"/>
                <a:tab pos="2743336" algn="l"/>
                <a:tab pos="3199401" algn="l"/>
                <a:tab pos="3657781" algn="l"/>
                <a:tab pos="4113847" algn="l"/>
                <a:tab pos="4572227" algn="l"/>
                <a:tab pos="5028291" algn="l"/>
                <a:tab pos="5486671" algn="l"/>
                <a:tab pos="5942737" algn="l"/>
                <a:tab pos="6401117" algn="l"/>
                <a:tab pos="6857182" algn="l"/>
                <a:tab pos="7315562" algn="l"/>
                <a:tab pos="7771628" algn="l"/>
                <a:tab pos="8230008" algn="l"/>
                <a:tab pos="8686072" algn="l"/>
                <a:tab pos="9144452" algn="l"/>
              </a:tabLst>
            </a:pPr>
            <a:endParaRPr lang="en-GB" sz="1600" b="1" dirty="0">
              <a:solidFill>
                <a:srgbClr val="000090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 defTabSz="456066">
              <a:lnSpc>
                <a:spcPct val="87000"/>
              </a:lnSpc>
              <a:tabLst>
                <a:tab pos="0" algn="l"/>
                <a:tab pos="456066" algn="l"/>
                <a:tab pos="914446" algn="l"/>
                <a:tab pos="1370510" algn="l"/>
                <a:tab pos="1828890" algn="l"/>
                <a:tab pos="2284956" algn="l"/>
                <a:tab pos="2743336" algn="l"/>
                <a:tab pos="3199401" algn="l"/>
                <a:tab pos="3657781" algn="l"/>
                <a:tab pos="4113847" algn="l"/>
                <a:tab pos="4572227" algn="l"/>
                <a:tab pos="5028291" algn="l"/>
                <a:tab pos="5486671" algn="l"/>
                <a:tab pos="5942737" algn="l"/>
                <a:tab pos="6401117" algn="l"/>
                <a:tab pos="6857182" algn="l"/>
                <a:tab pos="7315562" algn="l"/>
                <a:tab pos="7771628" algn="l"/>
                <a:tab pos="8230008" algn="l"/>
                <a:tab pos="8686072" algn="l"/>
                <a:tab pos="9144452" algn="l"/>
              </a:tabLst>
            </a:pPr>
            <a:r>
              <a:rPr lang="en-GB" sz="1600" b="1" dirty="0">
                <a:solidFill>
                  <a:srgbClr val="000090"/>
                </a:solidFill>
                <a:latin typeface="Arial" charset="0"/>
                <a:ea typeface="DejaVu Sans" charset="0"/>
                <a:cs typeface="DejaVu Sans" charset="0"/>
              </a:rPr>
              <a:t>flexible models</a:t>
            </a:r>
          </a:p>
        </p:txBody>
      </p:sp>
      <p:sp>
        <p:nvSpPr>
          <p:cNvPr id="68614" name="Line 6"/>
          <p:cNvSpPr>
            <a:spLocks noChangeShapeType="1"/>
          </p:cNvSpPr>
          <p:nvPr/>
        </p:nvSpPr>
        <p:spPr bwMode="auto">
          <a:xfrm flipH="1">
            <a:off x="5624286" y="1581150"/>
            <a:ext cx="1451429" cy="2382"/>
          </a:xfrm>
          <a:prstGeom prst="line">
            <a:avLst/>
          </a:prstGeom>
          <a:noFill/>
          <a:ln w="15840">
            <a:solidFill>
              <a:srgbClr val="D71B1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68615" name="Line 7"/>
          <p:cNvSpPr>
            <a:spLocks noChangeShapeType="1"/>
          </p:cNvSpPr>
          <p:nvPr/>
        </p:nvSpPr>
        <p:spPr bwMode="auto">
          <a:xfrm flipH="1">
            <a:off x="6234340" y="1657350"/>
            <a:ext cx="841374" cy="1905000"/>
          </a:xfrm>
          <a:prstGeom prst="line">
            <a:avLst/>
          </a:prstGeom>
          <a:noFill/>
          <a:ln w="9360">
            <a:solidFill>
              <a:srgbClr val="D71B1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68616" name="Line 8"/>
          <p:cNvSpPr>
            <a:spLocks noChangeShapeType="1"/>
          </p:cNvSpPr>
          <p:nvPr/>
        </p:nvSpPr>
        <p:spPr bwMode="auto">
          <a:xfrm flipH="1">
            <a:off x="6767286" y="1657350"/>
            <a:ext cx="385536" cy="1676400"/>
          </a:xfrm>
          <a:prstGeom prst="line">
            <a:avLst/>
          </a:prstGeom>
          <a:noFill/>
          <a:ln w="9360">
            <a:solidFill>
              <a:srgbClr val="D71B1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68617" name="Line 9"/>
          <p:cNvSpPr>
            <a:spLocks noChangeShapeType="1"/>
          </p:cNvSpPr>
          <p:nvPr/>
        </p:nvSpPr>
        <p:spPr bwMode="auto">
          <a:xfrm flipH="1" flipV="1">
            <a:off x="6234341" y="1807370"/>
            <a:ext cx="918481" cy="233363"/>
          </a:xfrm>
          <a:prstGeom prst="line">
            <a:avLst/>
          </a:prstGeom>
          <a:noFill/>
          <a:ln w="1584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68618" name="Line 10"/>
          <p:cNvSpPr>
            <a:spLocks noChangeShapeType="1"/>
          </p:cNvSpPr>
          <p:nvPr/>
        </p:nvSpPr>
        <p:spPr bwMode="auto">
          <a:xfrm flipH="1" flipV="1">
            <a:off x="4558393" y="1731170"/>
            <a:ext cx="2594429" cy="385763"/>
          </a:xfrm>
          <a:prstGeom prst="line">
            <a:avLst/>
          </a:prstGeom>
          <a:noFill/>
          <a:ln w="15840">
            <a:solidFill>
              <a:srgbClr val="FFFF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68619" name="Line 11"/>
          <p:cNvSpPr>
            <a:spLocks noChangeShapeType="1"/>
          </p:cNvSpPr>
          <p:nvPr/>
        </p:nvSpPr>
        <p:spPr bwMode="auto">
          <a:xfrm flipH="1">
            <a:off x="5776233" y="2495550"/>
            <a:ext cx="1376589" cy="838200"/>
          </a:xfrm>
          <a:prstGeom prst="line">
            <a:avLst/>
          </a:prstGeom>
          <a:noFill/>
          <a:ln w="15840">
            <a:solidFill>
              <a:srgbClr val="50FF4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68620" name="Line 12"/>
          <p:cNvSpPr>
            <a:spLocks noChangeShapeType="1"/>
          </p:cNvSpPr>
          <p:nvPr/>
        </p:nvSpPr>
        <p:spPr bwMode="auto">
          <a:xfrm flipH="1">
            <a:off x="5853341" y="3867150"/>
            <a:ext cx="1299481" cy="76200"/>
          </a:xfrm>
          <a:prstGeom prst="line">
            <a:avLst/>
          </a:prstGeom>
          <a:noFill/>
          <a:ln w="15840">
            <a:solidFill>
              <a:srgbClr val="00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4342948" y="4724401"/>
            <a:ext cx="4801053" cy="190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96" tIns="44999" rIns="89996" bIns="44999">
            <a:spAutoFit/>
          </a:bodyPr>
          <a:lstStyle>
            <a:lvl1pPr defTabSz="312738">
              <a:tabLst>
                <a:tab pos="0" algn="l"/>
                <a:tab pos="312738" algn="l"/>
                <a:tab pos="627063" algn="l"/>
                <a:tab pos="939800" algn="l"/>
                <a:tab pos="1254125" algn="l"/>
                <a:tab pos="1566863" algn="l"/>
                <a:tab pos="1881188" algn="l"/>
                <a:tab pos="2193925" algn="l"/>
                <a:tab pos="2508250" algn="l"/>
                <a:tab pos="2820988" algn="l"/>
                <a:tab pos="3135313" algn="l"/>
                <a:tab pos="3448050" algn="l"/>
                <a:tab pos="3762375" algn="l"/>
                <a:tab pos="4075113" algn="l"/>
                <a:tab pos="4389438" algn="l"/>
                <a:tab pos="4702175" algn="l"/>
                <a:tab pos="5016500" algn="l"/>
                <a:tab pos="5329238" algn="l"/>
                <a:tab pos="5643563" algn="l"/>
                <a:tab pos="5956300" algn="l"/>
                <a:tab pos="62706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12738" defTabSz="312738">
              <a:tabLst>
                <a:tab pos="0" algn="l"/>
                <a:tab pos="312738" algn="l"/>
                <a:tab pos="627063" algn="l"/>
                <a:tab pos="939800" algn="l"/>
                <a:tab pos="1254125" algn="l"/>
                <a:tab pos="1566863" algn="l"/>
                <a:tab pos="1881188" algn="l"/>
                <a:tab pos="2193925" algn="l"/>
                <a:tab pos="2508250" algn="l"/>
                <a:tab pos="2820988" algn="l"/>
                <a:tab pos="3135313" algn="l"/>
                <a:tab pos="3448050" algn="l"/>
                <a:tab pos="3762375" algn="l"/>
                <a:tab pos="4075113" algn="l"/>
                <a:tab pos="4389438" algn="l"/>
                <a:tab pos="4702175" algn="l"/>
                <a:tab pos="5016500" algn="l"/>
                <a:tab pos="5329238" algn="l"/>
                <a:tab pos="5643563" algn="l"/>
                <a:tab pos="5956300" algn="l"/>
                <a:tab pos="62706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27063" defTabSz="312738">
              <a:tabLst>
                <a:tab pos="0" algn="l"/>
                <a:tab pos="312738" algn="l"/>
                <a:tab pos="627063" algn="l"/>
                <a:tab pos="939800" algn="l"/>
                <a:tab pos="1254125" algn="l"/>
                <a:tab pos="1566863" algn="l"/>
                <a:tab pos="1881188" algn="l"/>
                <a:tab pos="2193925" algn="l"/>
                <a:tab pos="2508250" algn="l"/>
                <a:tab pos="2820988" algn="l"/>
                <a:tab pos="3135313" algn="l"/>
                <a:tab pos="3448050" algn="l"/>
                <a:tab pos="3762375" algn="l"/>
                <a:tab pos="4075113" algn="l"/>
                <a:tab pos="4389438" algn="l"/>
                <a:tab pos="4702175" algn="l"/>
                <a:tab pos="5016500" algn="l"/>
                <a:tab pos="5329238" algn="l"/>
                <a:tab pos="5643563" algn="l"/>
                <a:tab pos="5956300" algn="l"/>
                <a:tab pos="62706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939800" defTabSz="312738">
              <a:tabLst>
                <a:tab pos="0" algn="l"/>
                <a:tab pos="312738" algn="l"/>
                <a:tab pos="627063" algn="l"/>
                <a:tab pos="939800" algn="l"/>
                <a:tab pos="1254125" algn="l"/>
                <a:tab pos="1566863" algn="l"/>
                <a:tab pos="1881188" algn="l"/>
                <a:tab pos="2193925" algn="l"/>
                <a:tab pos="2508250" algn="l"/>
                <a:tab pos="2820988" algn="l"/>
                <a:tab pos="3135313" algn="l"/>
                <a:tab pos="3448050" algn="l"/>
                <a:tab pos="3762375" algn="l"/>
                <a:tab pos="4075113" algn="l"/>
                <a:tab pos="4389438" algn="l"/>
                <a:tab pos="4702175" algn="l"/>
                <a:tab pos="5016500" algn="l"/>
                <a:tab pos="5329238" algn="l"/>
                <a:tab pos="5643563" algn="l"/>
                <a:tab pos="5956300" algn="l"/>
                <a:tab pos="62706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254125" defTabSz="312738">
              <a:tabLst>
                <a:tab pos="0" algn="l"/>
                <a:tab pos="312738" algn="l"/>
                <a:tab pos="627063" algn="l"/>
                <a:tab pos="939800" algn="l"/>
                <a:tab pos="1254125" algn="l"/>
                <a:tab pos="1566863" algn="l"/>
                <a:tab pos="1881188" algn="l"/>
                <a:tab pos="2193925" algn="l"/>
                <a:tab pos="2508250" algn="l"/>
                <a:tab pos="2820988" algn="l"/>
                <a:tab pos="3135313" algn="l"/>
                <a:tab pos="3448050" algn="l"/>
                <a:tab pos="3762375" algn="l"/>
                <a:tab pos="4075113" algn="l"/>
                <a:tab pos="4389438" algn="l"/>
                <a:tab pos="4702175" algn="l"/>
                <a:tab pos="5016500" algn="l"/>
                <a:tab pos="5329238" algn="l"/>
                <a:tab pos="5643563" algn="l"/>
                <a:tab pos="5956300" algn="l"/>
                <a:tab pos="62706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711325" defTabSz="312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2738" algn="l"/>
                <a:tab pos="627063" algn="l"/>
                <a:tab pos="939800" algn="l"/>
                <a:tab pos="1254125" algn="l"/>
                <a:tab pos="1566863" algn="l"/>
                <a:tab pos="1881188" algn="l"/>
                <a:tab pos="2193925" algn="l"/>
                <a:tab pos="2508250" algn="l"/>
                <a:tab pos="2820988" algn="l"/>
                <a:tab pos="3135313" algn="l"/>
                <a:tab pos="3448050" algn="l"/>
                <a:tab pos="3762375" algn="l"/>
                <a:tab pos="4075113" algn="l"/>
                <a:tab pos="4389438" algn="l"/>
                <a:tab pos="4702175" algn="l"/>
                <a:tab pos="5016500" algn="l"/>
                <a:tab pos="5329238" algn="l"/>
                <a:tab pos="5643563" algn="l"/>
                <a:tab pos="5956300" algn="l"/>
                <a:tab pos="62706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168525" defTabSz="312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2738" algn="l"/>
                <a:tab pos="627063" algn="l"/>
                <a:tab pos="939800" algn="l"/>
                <a:tab pos="1254125" algn="l"/>
                <a:tab pos="1566863" algn="l"/>
                <a:tab pos="1881188" algn="l"/>
                <a:tab pos="2193925" algn="l"/>
                <a:tab pos="2508250" algn="l"/>
                <a:tab pos="2820988" algn="l"/>
                <a:tab pos="3135313" algn="l"/>
                <a:tab pos="3448050" algn="l"/>
                <a:tab pos="3762375" algn="l"/>
                <a:tab pos="4075113" algn="l"/>
                <a:tab pos="4389438" algn="l"/>
                <a:tab pos="4702175" algn="l"/>
                <a:tab pos="5016500" algn="l"/>
                <a:tab pos="5329238" algn="l"/>
                <a:tab pos="5643563" algn="l"/>
                <a:tab pos="5956300" algn="l"/>
                <a:tab pos="62706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625725" defTabSz="312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2738" algn="l"/>
                <a:tab pos="627063" algn="l"/>
                <a:tab pos="939800" algn="l"/>
                <a:tab pos="1254125" algn="l"/>
                <a:tab pos="1566863" algn="l"/>
                <a:tab pos="1881188" algn="l"/>
                <a:tab pos="2193925" algn="l"/>
                <a:tab pos="2508250" algn="l"/>
                <a:tab pos="2820988" algn="l"/>
                <a:tab pos="3135313" algn="l"/>
                <a:tab pos="3448050" algn="l"/>
                <a:tab pos="3762375" algn="l"/>
                <a:tab pos="4075113" algn="l"/>
                <a:tab pos="4389438" algn="l"/>
                <a:tab pos="4702175" algn="l"/>
                <a:tab pos="5016500" algn="l"/>
                <a:tab pos="5329238" algn="l"/>
                <a:tab pos="5643563" algn="l"/>
                <a:tab pos="5956300" algn="l"/>
                <a:tab pos="62706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082925" defTabSz="3127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312738" algn="l"/>
                <a:tab pos="627063" algn="l"/>
                <a:tab pos="939800" algn="l"/>
                <a:tab pos="1254125" algn="l"/>
                <a:tab pos="1566863" algn="l"/>
                <a:tab pos="1881188" algn="l"/>
                <a:tab pos="2193925" algn="l"/>
                <a:tab pos="2508250" algn="l"/>
                <a:tab pos="2820988" algn="l"/>
                <a:tab pos="3135313" algn="l"/>
                <a:tab pos="3448050" algn="l"/>
                <a:tab pos="3762375" algn="l"/>
                <a:tab pos="4075113" algn="l"/>
                <a:tab pos="4389438" algn="l"/>
                <a:tab pos="4702175" algn="l"/>
                <a:tab pos="5016500" algn="l"/>
                <a:tab pos="5329238" algn="l"/>
                <a:tab pos="5643563" algn="l"/>
                <a:tab pos="5956300" algn="l"/>
                <a:tab pos="6270625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Bitstream Vera Sans" charset="0"/>
              <a:buNone/>
            </a:pPr>
            <a:r>
              <a:rPr lang="en-GB" sz="1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>System is linked to GIS (GRASS, ArcGIS)‏</a:t>
            </a:r>
          </a:p>
          <a:p>
            <a:pPr eaLnBrk="1" hangingPunct="1">
              <a:lnSpc>
                <a:spcPct val="89000"/>
              </a:lnSpc>
              <a:buClr>
                <a:srgbClr val="000000"/>
              </a:buClr>
              <a:buSzPct val="100000"/>
              <a:buFont typeface="Bitstream Vera Sans" charset="0"/>
              <a:buNone/>
            </a:pPr>
            <a:endParaRPr lang="en-GB" sz="1600" b="1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 eaLnBrk="1" hangingPunct="1">
              <a:lnSpc>
                <a:spcPct val="89000"/>
              </a:lnSpc>
              <a:buClr>
                <a:srgbClr val="000000"/>
              </a:buClr>
              <a:buSzPct val="100000"/>
              <a:buFont typeface="Bitstream Vera Sans" charset="0"/>
              <a:buNone/>
            </a:pPr>
            <a:r>
              <a:rPr lang="en-GB" sz="1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>GIS data and results of simulations based on </a:t>
            </a:r>
          </a:p>
          <a:p>
            <a:pPr eaLnBrk="1" hangingPunct="1">
              <a:lnSpc>
                <a:spcPct val="89000"/>
              </a:lnSpc>
              <a:buClr>
                <a:srgbClr val="000000"/>
              </a:buClr>
              <a:buSzPct val="100000"/>
              <a:buFont typeface="Bitstream Vera Sans" charset="0"/>
              <a:buNone/>
            </a:pPr>
            <a:r>
              <a:rPr lang="en-GB" sz="1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>the scanned data are projected over the solid model.</a:t>
            </a:r>
          </a:p>
          <a:p>
            <a:pPr eaLnBrk="1" hangingPunct="1">
              <a:lnSpc>
                <a:spcPct val="89000"/>
              </a:lnSpc>
              <a:buClr>
                <a:srgbClr val="000000"/>
              </a:buClr>
              <a:buSzPct val="100000"/>
              <a:buFont typeface="Bitstream Vera Sans" charset="0"/>
              <a:buNone/>
            </a:pPr>
            <a:endParaRPr lang="en-GB" sz="1600" b="1">
              <a:solidFill>
                <a:srgbClr val="000000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 eaLnBrk="1" hangingPunct="1">
              <a:lnSpc>
                <a:spcPct val="89000"/>
              </a:lnSpc>
              <a:buClr>
                <a:srgbClr val="000000"/>
              </a:buClr>
              <a:buSzPct val="100000"/>
              <a:buFont typeface="Bitstream Vera Sans" charset="0"/>
              <a:buNone/>
            </a:pPr>
            <a:r>
              <a:rPr lang="en-GB" sz="1600" b="1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rPr>
              <a:t>Multipurpose facility at VISSTA Lab at ECE NCSU: Prof. Hamid Krim</a:t>
            </a:r>
          </a:p>
        </p:txBody>
      </p:sp>
      <p:pic>
        <p:nvPicPr>
          <p:cNvPr id="68622" name="Picture 14" descr="Visstadark1184c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3747"/>
          <a:stretch>
            <a:fillRect/>
          </a:stretch>
        </p:blipFill>
        <p:spPr bwMode="auto">
          <a:xfrm>
            <a:off x="458107" y="4812507"/>
            <a:ext cx="3810000" cy="174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132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47650" y="452438"/>
            <a:ext cx="8439150" cy="511175"/>
          </a:xfrm>
          <a:ln/>
        </p:spPr>
        <p:txBody>
          <a:bodyPr lIns="123480"/>
          <a:lstStyle/>
          <a:p>
            <a:pPr>
              <a:lnSpc>
                <a:spcPct val="93000"/>
              </a:lnSpc>
              <a:buClrTx/>
              <a:buFontTx/>
              <a:buNone/>
              <a:tabLst>
                <a:tab pos="0" algn="l"/>
                <a:tab pos="442913" algn="l"/>
                <a:tab pos="900113" algn="l"/>
                <a:tab pos="1357313" algn="l"/>
                <a:tab pos="1814513" algn="l"/>
                <a:tab pos="2271713" algn="l"/>
                <a:tab pos="2728913" algn="l"/>
                <a:tab pos="3186113" algn="l"/>
                <a:tab pos="3643313" algn="l"/>
                <a:tab pos="4100513" algn="l"/>
                <a:tab pos="4557713" algn="l"/>
                <a:tab pos="5014913" algn="l"/>
                <a:tab pos="5472113" algn="l"/>
                <a:tab pos="5929313" algn="l"/>
                <a:tab pos="6386513" algn="l"/>
                <a:tab pos="6843713" algn="l"/>
                <a:tab pos="7300913" algn="l"/>
                <a:tab pos="7758113" algn="l"/>
                <a:tab pos="8215313" algn="l"/>
                <a:tab pos="8672513" algn="l"/>
                <a:tab pos="9129713" algn="l"/>
              </a:tabLst>
            </a:pPr>
            <a:r>
              <a:rPr lang="en-GB" b="1">
                <a:solidFill>
                  <a:srgbClr val="000066"/>
                </a:solidFill>
              </a:rPr>
              <a:t>Tangible Geospatial Modeling System</a:t>
            </a: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5334000" y="5562600"/>
            <a:ext cx="2209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28600" y="511175"/>
            <a:ext cx="39624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r="9402" b="320"/>
          <a:stretch>
            <a:fillRect/>
          </a:stretch>
        </p:blipFill>
        <p:spPr bwMode="auto">
          <a:xfrm>
            <a:off x="1411288" y="1752600"/>
            <a:ext cx="3367087" cy="401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217" r="9402" b="3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81" name="AutoShape 5"/>
          <p:cNvSpPr>
            <a:spLocks noChangeArrowheads="1"/>
          </p:cNvSpPr>
          <p:nvPr/>
        </p:nvSpPr>
        <p:spPr bwMode="auto">
          <a:xfrm>
            <a:off x="1816100" y="1905000"/>
            <a:ext cx="914400" cy="2743200"/>
          </a:xfrm>
          <a:prstGeom prst="triangle">
            <a:avLst>
              <a:gd name="adj" fmla="val 50000"/>
            </a:avLst>
          </a:prstGeom>
          <a:noFill/>
          <a:ln w="936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>
            <a:off x="1960563" y="1833563"/>
            <a:ext cx="914400" cy="2743200"/>
          </a:xfrm>
          <a:prstGeom prst="triangle">
            <a:avLst>
              <a:gd name="adj" fmla="val 50000"/>
            </a:avLst>
          </a:prstGeom>
          <a:noFill/>
          <a:ln w="936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5334000" y="5562600"/>
            <a:ext cx="2209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4876800" y="1143000"/>
            <a:ext cx="3962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87000"/>
              </a:lnSpc>
              <a:buClrTx/>
              <a:buFontTx/>
              <a:buNone/>
            </a:pPr>
            <a:r>
              <a:rPr lang="en-US" sz="2400" b="1">
                <a:latin typeface="Arial" charset="0"/>
              </a:rPr>
              <a:t>Modify model and scan it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4995863" y="3625850"/>
            <a:ext cx="39195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5pPr>
            <a:lvl6pPr marL="2514600" indent="-228600" defTabSz="449263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6pPr>
            <a:lvl7pPr marL="2971800" indent="-228600" defTabSz="449263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7pPr>
            <a:lvl8pPr marL="3429000" indent="-228600" defTabSz="449263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8pPr>
            <a:lvl9pPr marL="3886200" indent="-228600" defTabSz="449263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Bitstream Vera Sans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87000"/>
              </a:lnSpc>
              <a:buClrTx/>
              <a:buFontTx/>
              <a:buNone/>
            </a:pPr>
            <a:r>
              <a:rPr lang="en-GB" sz="1800" b="1">
                <a:latin typeface="Arial" charset="0"/>
              </a:rPr>
              <a:t>Compute DEM, run flow simulation,</a:t>
            </a:r>
          </a:p>
          <a:p>
            <a:pPr>
              <a:lnSpc>
                <a:spcPct val="87000"/>
              </a:lnSpc>
              <a:buClrTx/>
              <a:buFontTx/>
              <a:buNone/>
            </a:pPr>
            <a:r>
              <a:rPr lang="en-GB" sz="1800" b="1">
                <a:latin typeface="Arial" charset="0"/>
              </a:rPr>
              <a:t>project the results </a:t>
            </a:r>
            <a:r>
              <a:rPr lang="en-GB" sz="1800">
                <a:latin typeface="Arial" charset="0"/>
              </a:rPr>
              <a:t>(img or animation)‏</a:t>
            </a: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228600" y="3581400"/>
            <a:ext cx="1128713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r">
              <a:lnSpc>
                <a:spcPct val="87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1800" b="1">
              <a:solidFill>
                <a:srgbClr val="000000"/>
              </a:solidFill>
              <a:latin typeface="Arial" charset="0"/>
            </a:endParaRPr>
          </a:p>
          <a:p>
            <a:pPr algn="r">
              <a:lnSpc>
                <a:spcPct val="87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 b="1">
                <a:solidFill>
                  <a:srgbClr val="000000"/>
                </a:solidFill>
                <a:latin typeface="Arial" charset="0"/>
              </a:rPr>
              <a:t>flexible</a:t>
            </a:r>
          </a:p>
          <a:p>
            <a:pPr algn="r">
              <a:lnSpc>
                <a:spcPct val="87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800" b="1">
                <a:solidFill>
                  <a:srgbClr val="000000"/>
                </a:solidFill>
                <a:latin typeface="Arial" charset="0"/>
              </a:rPr>
              <a:t>model</a:t>
            </a:r>
          </a:p>
          <a:p>
            <a:pPr algn="r">
              <a:lnSpc>
                <a:spcPct val="87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1">
                <a:solidFill>
                  <a:srgbClr val="000000"/>
                </a:solidFill>
                <a:latin typeface="Arial" charset="0"/>
              </a:rPr>
              <a:t>with</a:t>
            </a:r>
          </a:p>
          <a:p>
            <a:pPr algn="r">
              <a:lnSpc>
                <a:spcPct val="87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1">
                <a:solidFill>
                  <a:srgbClr val="000000"/>
                </a:solidFill>
                <a:latin typeface="Arial" charset="0"/>
              </a:rPr>
              <a:t>projected</a:t>
            </a:r>
          </a:p>
          <a:p>
            <a:pPr algn="r">
              <a:lnSpc>
                <a:spcPct val="87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400" b="1">
                <a:solidFill>
                  <a:srgbClr val="000000"/>
                </a:solidFill>
                <a:latin typeface="Arial" charset="0"/>
              </a:rPr>
              <a:t>orthophoto</a:t>
            </a:r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V="1">
            <a:off x="1981200" y="3273425"/>
            <a:ext cx="76200" cy="463550"/>
          </a:xfrm>
          <a:prstGeom prst="line">
            <a:avLst/>
          </a:prstGeom>
          <a:noFill/>
          <a:ln w="45720">
            <a:solidFill>
              <a:srgbClr val="D71B1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H="1" flipV="1">
            <a:off x="2511425" y="3273425"/>
            <a:ext cx="82550" cy="615950"/>
          </a:xfrm>
          <a:prstGeom prst="line">
            <a:avLst/>
          </a:prstGeom>
          <a:noFill/>
          <a:ln w="45720">
            <a:solidFill>
              <a:srgbClr val="D71B1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 flipH="1">
            <a:off x="2130425" y="3048000"/>
            <a:ext cx="82550" cy="533400"/>
          </a:xfrm>
          <a:prstGeom prst="line">
            <a:avLst/>
          </a:prstGeom>
          <a:noFill/>
          <a:ln w="45720">
            <a:solidFill>
              <a:srgbClr val="00CC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>
            <a:off x="2590800" y="2819400"/>
            <a:ext cx="152400" cy="762000"/>
          </a:xfrm>
          <a:prstGeom prst="line">
            <a:avLst/>
          </a:prstGeom>
          <a:noFill/>
          <a:ln w="45720">
            <a:solidFill>
              <a:srgbClr val="00CC99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304800" y="1143000"/>
            <a:ext cx="44196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lnSpc>
                <a:spcPct val="87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>
                <a:solidFill>
                  <a:srgbClr val="000000"/>
                </a:solidFill>
                <a:latin typeface="Arial" charset="0"/>
              </a:rPr>
              <a:t>3D laser scanner + projector</a:t>
            </a:r>
          </a:p>
        </p:txBody>
      </p:sp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1622425"/>
            <a:ext cx="2967037" cy="19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4593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7" t="24342" r="11363"/>
          <a:stretch>
            <a:fillRect/>
          </a:stretch>
        </p:blipFill>
        <p:spPr bwMode="auto">
          <a:xfrm>
            <a:off x="5135563" y="4271963"/>
            <a:ext cx="3119437" cy="21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9267" t="24342" r="113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3736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39088" cy="762000"/>
          </a:xfrm>
        </p:spPr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rgbClr val="800000"/>
                </a:solidFill>
              </a:rPr>
              <a:t>Visualization on 3D physical models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3276600" cy="3200400"/>
          </a:xfrm>
        </p:spPr>
        <p:txBody>
          <a:bodyPr/>
          <a:lstStyle/>
          <a:p>
            <a:pPr marL="0" indent="0">
              <a:lnSpc>
                <a:spcPct val="100000"/>
              </a:lnSpc>
              <a:defRPr/>
            </a:pPr>
            <a:r>
              <a:rPr lang="en-US" sz="2000" dirty="0" smtClean="0"/>
              <a:t>Projecting </a:t>
            </a:r>
            <a:r>
              <a:rPr lang="en-US" sz="2000" dirty="0"/>
              <a:t>GIS data and simulations over </a:t>
            </a:r>
            <a:r>
              <a:rPr lang="en-US" sz="2000" dirty="0" smtClean="0"/>
              <a:t>3D landscape models</a:t>
            </a:r>
            <a:r>
              <a:rPr lang="en-US" sz="2000" dirty="0" smtClean="0"/>
              <a:t>:</a:t>
            </a:r>
          </a:p>
          <a:p>
            <a:pPr marL="0" indent="0">
              <a:lnSpc>
                <a:spcPct val="100000"/>
              </a:lnSpc>
              <a:defRPr/>
            </a:pPr>
            <a:endParaRPr lang="en-US" sz="2000" dirty="0" smtClean="0"/>
          </a:p>
          <a:p>
            <a:pPr marL="0" indent="0">
              <a:lnSpc>
                <a:spcPct val="100000"/>
              </a:lnSpc>
              <a:defRPr/>
            </a:pPr>
            <a:r>
              <a:rPr lang="en-US" sz="2000" dirty="0" smtClean="0"/>
              <a:t>visualize and communicate relation between topography and processes</a:t>
            </a:r>
            <a:endParaRPr lang="en-US" sz="2000" dirty="0"/>
          </a:p>
          <a:p>
            <a:pPr marL="0" indent="0">
              <a:lnSpc>
                <a:spcPct val="100000"/>
              </a:lnSpc>
              <a:defRPr/>
            </a:pPr>
            <a:endParaRPr lang="en-US" sz="2000" dirty="0"/>
          </a:p>
          <a:p>
            <a:pPr marL="0" indent="0">
              <a:lnSpc>
                <a:spcPct val="100000"/>
              </a:lnSpc>
              <a:defRPr/>
            </a:pP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1295400"/>
            <a:ext cx="3078337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flooding                       fire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3" name="Picture 12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828800"/>
            <a:ext cx="2133600" cy="1511230"/>
          </a:xfrm>
          <a:prstGeom prst="rect">
            <a:avLst/>
          </a:prstGeom>
        </p:spPr>
      </p:pic>
      <p:pic>
        <p:nvPicPr>
          <p:cNvPr id="16" name="Picture 4" descr="C:\Documents and Settings\Katie Weaver\Desktop\2010-10-01--15.37.44\1.25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7" t="2930" r="12595" b="22368"/>
          <a:stretch>
            <a:fillRect/>
          </a:stretch>
        </p:blipFill>
        <p:spPr bwMode="auto">
          <a:xfrm>
            <a:off x="4343400" y="1828800"/>
            <a:ext cx="210793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19600" y="3505200"/>
            <a:ext cx="1377300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land cover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6" descr="JRlandcov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962400"/>
            <a:ext cx="4411014" cy="217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2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39088" cy="762000"/>
          </a:xfrm>
        </p:spPr>
        <p:txBody>
          <a:bodyPr/>
          <a:lstStyle/>
          <a:p>
            <a:pPr algn="l">
              <a:defRPr/>
            </a:pPr>
            <a:r>
              <a:rPr lang="en-US" dirty="0" err="1" smtClean="0">
                <a:solidFill>
                  <a:srgbClr val="800000"/>
                </a:solidFill>
              </a:rPr>
              <a:t>TanGeoMS</a:t>
            </a:r>
            <a:r>
              <a:rPr lang="en-US" dirty="0" smtClean="0">
                <a:solidFill>
                  <a:srgbClr val="800000"/>
                </a:solidFill>
              </a:rPr>
              <a:t>: applications testing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371600"/>
            <a:ext cx="3352800" cy="518160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2000" dirty="0"/>
              <a:t>C</a:t>
            </a:r>
            <a:r>
              <a:rPr lang="en-US" sz="2000" dirty="0" smtClean="0"/>
              <a:t>ollaborative environment for</a:t>
            </a:r>
            <a:endParaRPr lang="en-US" sz="2000" dirty="0"/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dirty="0" smtClean="0"/>
              <a:t>scenario exploration</a:t>
            </a: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dirty="0" smtClean="0"/>
              <a:t>3D sketching design and planning</a:t>
            </a:r>
            <a:endParaRPr lang="en-US" sz="2000" dirty="0"/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dirty="0" smtClean="0"/>
              <a:t>testing methods and algorithms for modeling surface processes</a:t>
            </a:r>
          </a:p>
          <a:p>
            <a:pPr marL="0" indent="0">
              <a:lnSpc>
                <a:spcPct val="100000"/>
              </a:lnSpc>
              <a:defRPr/>
            </a:pPr>
            <a:r>
              <a:rPr lang="en-US" sz="2000" dirty="0" smtClean="0"/>
              <a:t>Example: handling of rough surface in simulation of overland water flow</a:t>
            </a:r>
          </a:p>
          <a:p>
            <a:pPr marL="0" indent="0">
              <a:lnSpc>
                <a:spcPct val="100000"/>
              </a:lnSpc>
              <a:defRPr/>
            </a:pPr>
            <a:endParaRPr lang="en-US" sz="2000" dirty="0" smtClean="0"/>
          </a:p>
          <a:p>
            <a:pPr marL="0" indent="0">
              <a:lnSpc>
                <a:spcPct val="100000"/>
              </a:lnSpc>
              <a:defRPr/>
            </a:pPr>
            <a:r>
              <a:rPr lang="en-US" sz="2000" dirty="0" smtClean="0"/>
              <a:t>Old system: useful but too expensive to replicate</a:t>
            </a:r>
            <a:endParaRPr lang="en-US" sz="2000" dirty="0"/>
          </a:p>
        </p:txBody>
      </p:sp>
      <p:pic>
        <p:nvPicPr>
          <p:cNvPr id="7" name="Picture 6" descr="aqwmlwan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733800"/>
            <a:ext cx="2481529" cy="2209800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7182"/>
            <a:ext cx="2362200" cy="190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50193"/>
            <a:ext cx="2327275" cy="187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400800"/>
            <a:ext cx="911225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724400" y="6172200"/>
            <a:ext cx="1374775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sz="1200" b="1" dirty="0">
                <a:solidFill>
                  <a:srgbClr val="000000"/>
                </a:solidFill>
              </a:rPr>
              <a:t>0                 200m</a:t>
            </a:r>
          </a:p>
        </p:txBody>
      </p:sp>
      <p:pic>
        <p:nvPicPr>
          <p:cNvPr id="12" name="Picture 11" descr="Nort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248400"/>
            <a:ext cx="177800" cy="3346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58000" y="3733800"/>
            <a:ext cx="2083172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LEGENDS!!!!!</a:t>
            </a:r>
            <a:endParaRPr lang="en-US" dirty="0">
              <a:solidFill>
                <a:srgbClr val="FF6600"/>
              </a:solidFill>
            </a:endParaRPr>
          </a:p>
        </p:txBody>
      </p:sp>
      <p:pic>
        <p:nvPicPr>
          <p:cNvPr id="14" name="Picture 13" descr="lwbldg6qw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768" y="3733800"/>
            <a:ext cx="2236832" cy="220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35667" y="3413760"/>
            <a:ext cx="1608133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overland flow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81734" y="1143000"/>
            <a:ext cx="1685866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solar radiation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45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39088" cy="762000"/>
          </a:xfrm>
        </p:spPr>
        <p:txBody>
          <a:bodyPr/>
          <a:lstStyle/>
          <a:p>
            <a:pPr algn="l">
              <a:defRPr/>
            </a:pPr>
            <a:r>
              <a:rPr lang="en-US" dirty="0" err="1" smtClean="0">
                <a:solidFill>
                  <a:srgbClr val="800000"/>
                </a:solidFill>
              </a:rPr>
              <a:t>TanGeoMS</a:t>
            </a:r>
            <a:r>
              <a:rPr lang="en-US" dirty="0" smtClean="0">
                <a:solidFill>
                  <a:srgbClr val="800000"/>
                </a:solidFill>
              </a:rPr>
              <a:t>: applications testing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</a:p>
          <a:p>
            <a:r>
              <a:rPr lang="pl-PL" sz="1600" dirty="0"/>
              <a:t>http://www4.ncsu.edu/~</a:t>
            </a:r>
            <a:r>
              <a:rPr lang="pl-PL" sz="1600" dirty="0" err="1"/>
              <a:t>hmitaso</a:t>
            </a:r>
            <a:r>
              <a:rPr lang="pl-PL" sz="1600" dirty="0"/>
              <a:t>/</a:t>
            </a:r>
            <a:r>
              <a:rPr lang="pl-PL" sz="1600" dirty="0" err="1"/>
              <a:t>wrriwork</a:t>
            </a:r>
            <a:r>
              <a:rPr lang="pl-PL" sz="1600" dirty="0"/>
              <a:t>/</a:t>
            </a:r>
            <a:r>
              <a:rPr lang="pl-PL" sz="1600" dirty="0" err="1"/>
              <a:t>tangis</a:t>
            </a:r>
            <a:r>
              <a:rPr lang="pl-PL" sz="1600" dirty="0"/>
              <a:t>/tg1bak2_ed4_1min640.mov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79443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614363" y="2190750"/>
            <a:ext cx="1841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871538" y="798513"/>
            <a:ext cx="7169150" cy="121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 eaLnBrk="1" hangingPunct="1">
              <a:lnSpc>
                <a:spcPct val="95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 err="1" smtClean="0">
                <a:solidFill>
                  <a:srgbClr val="000000"/>
                </a:solidFill>
                <a:latin typeface="+mn-lt"/>
              </a:rPr>
              <a:t>Tangeoms</a:t>
            </a:r>
            <a:r>
              <a:rPr lang="en-US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4C1900"/>
                </a:solidFill>
                <a:latin typeface="+mn-lt"/>
              </a:rPr>
              <a:t>Erase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and </a:t>
            </a:r>
            <a:r>
              <a:rPr lang="en-US" b="1" dirty="0">
                <a:solidFill>
                  <a:srgbClr val="800000"/>
                </a:solidFill>
                <a:latin typeface="+mn-lt"/>
              </a:rPr>
              <a:t>Reset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“buttons”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414588"/>
            <a:ext cx="3424238" cy="268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2576513"/>
            <a:ext cx="3455988" cy="262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2395538"/>
            <a:ext cx="2327275" cy="16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6708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39088" cy="762000"/>
          </a:xfrm>
        </p:spPr>
        <p:txBody>
          <a:bodyPr/>
          <a:lstStyle/>
          <a:p>
            <a:pPr algn="l">
              <a:defRPr/>
            </a:pPr>
            <a:r>
              <a:rPr lang="en-US" dirty="0" err="1" smtClean="0">
                <a:solidFill>
                  <a:srgbClr val="800000"/>
                </a:solidFill>
              </a:rPr>
              <a:t>TanGeoMS</a:t>
            </a:r>
            <a:r>
              <a:rPr lang="en-US" dirty="0" smtClean="0">
                <a:solidFill>
                  <a:srgbClr val="800000"/>
                </a:solidFill>
              </a:rPr>
              <a:t> current set up 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19200"/>
            <a:ext cx="3429000" cy="5181600"/>
          </a:xfrm>
        </p:spPr>
        <p:txBody>
          <a:bodyPr/>
          <a:lstStyle/>
          <a:p>
            <a:pPr marL="0" indent="0">
              <a:lnSpc>
                <a:spcPct val="100000"/>
              </a:lnSpc>
              <a:defRPr/>
            </a:pPr>
            <a:r>
              <a:rPr lang="en-US" sz="2000" dirty="0" smtClean="0"/>
              <a:t>Hardware:</a:t>
            </a: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dirty="0" smtClean="0"/>
              <a:t>$40,000 heavy laser scanner replaced by light $150 Kinect</a:t>
            </a: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dirty="0" smtClean="0"/>
              <a:t>projector(s) </a:t>
            </a: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dirty="0" smtClean="0"/>
              <a:t>printed, carved, sand molded models</a:t>
            </a:r>
          </a:p>
          <a:p>
            <a:pPr marL="0" indent="0">
              <a:lnSpc>
                <a:spcPct val="100000"/>
              </a:lnSpc>
              <a:defRPr/>
            </a:pPr>
            <a:endParaRPr lang="en-US" sz="2000" dirty="0"/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dirty="0" smtClean="0"/>
              <a:t>smaller, more flexible, MUCH cheaper</a:t>
            </a: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dirty="0" smtClean="0"/>
              <a:t>personal and group set-up</a:t>
            </a: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dirty="0" smtClean="0"/>
              <a:t>similar systems: </a:t>
            </a:r>
            <a:r>
              <a:rPr lang="en-US" sz="2000" dirty="0" err="1" smtClean="0"/>
              <a:t>keckcaves.org</a:t>
            </a:r>
            <a:r>
              <a:rPr lang="en-US" sz="2000" dirty="0" smtClean="0"/>
              <a:t>, </a:t>
            </a:r>
            <a:r>
              <a:rPr lang="en-US" sz="2000" dirty="0" err="1"/>
              <a:t>czech</a:t>
            </a:r>
            <a:r>
              <a:rPr lang="en-US" sz="2000" dirty="0"/>
              <a:t> </a:t>
            </a:r>
            <a:r>
              <a:rPr lang="en-US" sz="2000" dirty="0" smtClean="0"/>
              <a:t>original</a:t>
            </a:r>
            <a:endParaRPr lang="en-US" sz="2000" dirty="0"/>
          </a:p>
        </p:txBody>
      </p:sp>
      <p:pic>
        <p:nvPicPr>
          <p:cNvPr id="5" name="Picture 4" descr="geovislab_CCmodelscreenMac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3" b="17072"/>
          <a:stretch/>
        </p:blipFill>
        <p:spPr>
          <a:xfrm>
            <a:off x="4572000" y="4114800"/>
            <a:ext cx="4267200" cy="2260601"/>
          </a:xfrm>
          <a:prstGeom prst="rect">
            <a:avLst/>
          </a:prstGeom>
        </p:spPr>
      </p:pic>
      <p:pic>
        <p:nvPicPr>
          <p:cNvPr id="7" name="Picture 6" descr="tangeoms_hela_laur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"/>
          <a:stretch/>
        </p:blipFill>
        <p:spPr>
          <a:xfrm>
            <a:off x="7239000" y="1219200"/>
            <a:ext cx="1651000" cy="2357120"/>
          </a:xfrm>
          <a:prstGeom prst="rect">
            <a:avLst/>
          </a:prstGeom>
        </p:spPr>
      </p:pic>
      <p:pic>
        <p:nvPicPr>
          <p:cNvPr id="9" name="Picture 8" descr="Geovis_originalsetu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143000"/>
            <a:ext cx="1801214" cy="2823331"/>
          </a:xfrm>
          <a:prstGeom prst="rect">
            <a:avLst/>
          </a:prstGeom>
        </p:spPr>
      </p:pic>
      <p:sp>
        <p:nvSpPr>
          <p:cNvPr id="10" name="Isosceles Triangle 9"/>
          <p:cNvSpPr/>
          <p:nvPr/>
        </p:nvSpPr>
        <p:spPr bwMode="auto">
          <a:xfrm>
            <a:off x="5410200" y="4191000"/>
            <a:ext cx="457200" cy="1828800"/>
          </a:xfrm>
          <a:prstGeom prst="triangle">
            <a:avLst/>
          </a:prstGeom>
          <a:solidFill>
            <a:srgbClr val="00B8FF">
              <a:alpha val="35000"/>
            </a:srgbClr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geovislab0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t="15353" r="47152" b="8041"/>
          <a:stretch/>
        </p:blipFill>
        <p:spPr>
          <a:xfrm>
            <a:off x="4648200" y="1143000"/>
            <a:ext cx="2209800" cy="281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0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 bwMode="auto">
          <a:xfrm>
            <a:off x="5867400" y="1600200"/>
            <a:ext cx="0" cy="41148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1447800" y="1676400"/>
            <a:ext cx="0" cy="41148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39088" cy="762000"/>
          </a:xfrm>
        </p:spPr>
        <p:txBody>
          <a:bodyPr/>
          <a:lstStyle/>
          <a:p>
            <a:pPr algn="l">
              <a:defRPr/>
            </a:pPr>
            <a:r>
              <a:rPr lang="en-US" dirty="0" err="1" smtClean="0">
                <a:solidFill>
                  <a:srgbClr val="800000"/>
                </a:solidFill>
              </a:rPr>
              <a:t>TanGeoMS</a:t>
            </a:r>
            <a:r>
              <a:rPr lang="en-US" dirty="0" smtClean="0">
                <a:solidFill>
                  <a:srgbClr val="800000"/>
                </a:solidFill>
              </a:rPr>
              <a:t> workflow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295400"/>
            <a:ext cx="2667000" cy="5105400"/>
          </a:xfrm>
        </p:spPr>
        <p:txBody>
          <a:bodyPr/>
          <a:lstStyle/>
          <a:p>
            <a:pPr>
              <a:lnSpc>
                <a:spcPct val="110000"/>
              </a:lnSpc>
              <a:buSzPct val="65000"/>
              <a:buFont typeface="Wingdings" charset="2"/>
              <a:buChar char="§"/>
              <a:defRPr/>
            </a:pPr>
            <a:r>
              <a:rPr lang="en-US" sz="2000" dirty="0" smtClean="0"/>
              <a:t>build model</a:t>
            </a:r>
          </a:p>
          <a:p>
            <a:pPr>
              <a:lnSpc>
                <a:spcPct val="110000"/>
              </a:lnSpc>
              <a:buSzPct val="65000"/>
              <a:buFont typeface="Wingdings" charset="2"/>
              <a:buChar char="§"/>
              <a:defRPr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  <a:buSzPct val="65000"/>
              <a:buFont typeface="Wingdings" charset="2"/>
              <a:buChar char="§"/>
              <a:defRPr/>
            </a:pPr>
            <a:r>
              <a:rPr lang="en-US" sz="2000" dirty="0" smtClean="0"/>
              <a:t>project data: GRASS </a:t>
            </a:r>
          </a:p>
          <a:p>
            <a:pPr>
              <a:lnSpc>
                <a:spcPct val="110000"/>
              </a:lnSpc>
              <a:buSzPct val="65000"/>
              <a:buFont typeface="Wingdings" charset="2"/>
              <a:buChar char="§"/>
              <a:defRPr/>
            </a:pPr>
            <a:endParaRPr lang="en-US" sz="2000" dirty="0" smtClean="0"/>
          </a:p>
          <a:p>
            <a:pPr>
              <a:lnSpc>
                <a:spcPct val="110000"/>
              </a:lnSpc>
              <a:buSzPct val="65000"/>
              <a:buFont typeface="Wingdings" charset="2"/>
              <a:buChar char="§"/>
              <a:defRPr/>
            </a:pPr>
            <a:r>
              <a:rPr lang="en-US" sz="2000" dirty="0" smtClean="0"/>
              <a:t>scan model with </a:t>
            </a:r>
            <a:r>
              <a:rPr lang="en-US" sz="2000" dirty="0" err="1" smtClean="0"/>
              <a:t>Kinect</a:t>
            </a:r>
            <a:endParaRPr lang="en-US" sz="2000" dirty="0" smtClean="0"/>
          </a:p>
          <a:p>
            <a:pPr>
              <a:lnSpc>
                <a:spcPct val="110000"/>
              </a:lnSpc>
              <a:buSzPct val="65000"/>
              <a:buFont typeface="Wingdings" charset="2"/>
              <a:buChar char="§"/>
              <a:defRPr/>
            </a:pPr>
            <a:endParaRPr lang="en-US" sz="2000" dirty="0" smtClean="0"/>
          </a:p>
          <a:p>
            <a:pPr>
              <a:lnSpc>
                <a:spcPct val="110000"/>
              </a:lnSpc>
              <a:buSzPct val="65000"/>
              <a:buFont typeface="Wingdings" charset="2"/>
              <a:buChar char="§"/>
              <a:defRPr/>
            </a:pPr>
            <a:r>
              <a:rPr lang="en-US" sz="2000" dirty="0" smtClean="0"/>
              <a:t>import into GRASS analyze, run model</a:t>
            </a:r>
          </a:p>
          <a:p>
            <a:pPr marL="0" indent="0">
              <a:lnSpc>
                <a:spcPct val="110000"/>
              </a:lnSpc>
              <a:buSzPct val="65000"/>
              <a:defRPr/>
            </a:pPr>
            <a:endParaRPr lang="en-US" sz="2000" dirty="0" smtClean="0"/>
          </a:p>
          <a:p>
            <a:pPr>
              <a:lnSpc>
                <a:spcPct val="110000"/>
              </a:lnSpc>
              <a:buSzPct val="65000"/>
              <a:buFont typeface="Wingdings" charset="2"/>
              <a:buChar char="§"/>
              <a:defRPr/>
            </a:pPr>
            <a:r>
              <a:rPr lang="en-US" sz="2000" dirty="0" smtClean="0"/>
              <a:t>project results </a:t>
            </a:r>
          </a:p>
          <a:p>
            <a:pPr>
              <a:lnSpc>
                <a:spcPct val="100000"/>
              </a:lnSpc>
              <a:defRPr/>
            </a:pPr>
            <a:endParaRPr lang="en-US" sz="2000" dirty="0"/>
          </a:p>
        </p:txBody>
      </p:sp>
      <p:pic>
        <p:nvPicPr>
          <p:cNvPr id="6" name="Picture 5" descr="TanGMS_CC_buildingsne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7"/>
          <a:stretch/>
        </p:blipFill>
        <p:spPr>
          <a:xfrm>
            <a:off x="5181600" y="1176135"/>
            <a:ext cx="1476703" cy="881265"/>
          </a:xfrm>
          <a:prstGeom prst="rect">
            <a:avLst/>
          </a:prstGeom>
        </p:spPr>
      </p:pic>
      <p:pic>
        <p:nvPicPr>
          <p:cNvPr id="18" name="Picture 17" descr="TanGMS_CC_carvedmodelra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1659193" cy="685800"/>
          </a:xfrm>
          <a:prstGeom prst="rect">
            <a:avLst/>
          </a:prstGeom>
        </p:spPr>
      </p:pic>
      <p:pic>
        <p:nvPicPr>
          <p:cNvPr id="19" name="Picture 18" descr="Kinectscan_CCmovin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23" b="18974"/>
          <a:stretch/>
        </p:blipFill>
        <p:spPr>
          <a:xfrm>
            <a:off x="873760" y="3180402"/>
            <a:ext cx="1107440" cy="802318"/>
          </a:xfrm>
          <a:prstGeom prst="rect">
            <a:avLst/>
          </a:prstGeom>
        </p:spPr>
      </p:pic>
      <p:pic>
        <p:nvPicPr>
          <p:cNvPr id="20" name="Picture 19" descr="Kinectscan_CCmovin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60" b="20000"/>
          <a:stretch/>
        </p:blipFill>
        <p:spPr>
          <a:xfrm>
            <a:off x="5334000" y="2133600"/>
            <a:ext cx="1085607" cy="73152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629400" y="1066800"/>
            <a:ext cx="2362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defRPr/>
            </a:pPr>
            <a:endParaRPr lang="en-US" sz="2000" dirty="0" smtClean="0"/>
          </a:p>
          <a:p>
            <a:pPr>
              <a:lnSpc>
                <a:spcPct val="100000"/>
              </a:lnSpc>
              <a:buSzPct val="65000"/>
              <a:buFont typeface="Wingdings" charset="2"/>
              <a:buChar char="§"/>
              <a:defRPr/>
            </a:pPr>
            <a:r>
              <a:rPr lang="en-US" sz="2000" dirty="0" smtClean="0"/>
              <a:t>modify model</a:t>
            </a:r>
          </a:p>
          <a:p>
            <a:pPr marL="0" indent="0">
              <a:lnSpc>
                <a:spcPct val="100000"/>
              </a:lnSpc>
              <a:buSzPct val="65000"/>
              <a:defRPr/>
            </a:pPr>
            <a:endParaRPr lang="en-US" sz="2000" dirty="0" smtClean="0"/>
          </a:p>
          <a:p>
            <a:pPr>
              <a:lnSpc>
                <a:spcPct val="100000"/>
              </a:lnSpc>
              <a:buSzPct val="65000"/>
              <a:buFont typeface="Wingdings" charset="2"/>
              <a:buChar char="§"/>
              <a:defRPr/>
            </a:pPr>
            <a:r>
              <a:rPr lang="en-US" sz="2000" dirty="0" smtClean="0"/>
              <a:t>scan</a:t>
            </a:r>
          </a:p>
          <a:p>
            <a:pPr marL="0" indent="0">
              <a:lnSpc>
                <a:spcPct val="100000"/>
              </a:lnSpc>
              <a:buSzPct val="65000"/>
              <a:defRPr/>
            </a:pPr>
            <a:endParaRPr lang="en-US" sz="2000" dirty="0" smtClean="0"/>
          </a:p>
          <a:p>
            <a:pPr>
              <a:lnSpc>
                <a:spcPct val="110000"/>
              </a:lnSpc>
              <a:buSzPct val="65000"/>
              <a:buFont typeface="Wingdings" charset="2"/>
              <a:buChar char="§"/>
              <a:defRPr/>
            </a:pPr>
            <a:r>
              <a:rPr lang="en-US" sz="2000" dirty="0"/>
              <a:t>import into GRASS analyze, run </a:t>
            </a:r>
            <a:r>
              <a:rPr lang="en-US" sz="2000" dirty="0" smtClean="0"/>
              <a:t>model</a:t>
            </a:r>
          </a:p>
          <a:p>
            <a:pPr>
              <a:lnSpc>
                <a:spcPct val="110000"/>
              </a:lnSpc>
              <a:buSzPct val="65000"/>
              <a:buFont typeface="Wingdings" charset="2"/>
              <a:buChar char="§"/>
              <a:defRPr/>
            </a:pPr>
            <a:endParaRPr lang="en-US" sz="2000" dirty="0"/>
          </a:p>
          <a:p>
            <a:pPr>
              <a:lnSpc>
                <a:spcPct val="110000"/>
              </a:lnSpc>
              <a:buSzPct val="65000"/>
              <a:buFont typeface="Wingdings" charset="2"/>
              <a:buChar char="§"/>
              <a:defRPr/>
            </a:pPr>
            <a:r>
              <a:rPr lang="en-US" sz="2000" dirty="0"/>
              <a:t>project </a:t>
            </a:r>
            <a:r>
              <a:rPr lang="en-US" sz="2000" dirty="0" smtClean="0"/>
              <a:t>results: impact of topographic change </a:t>
            </a:r>
            <a:endParaRPr lang="en-US" sz="2000" dirty="0"/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endParaRPr lang="en-US" sz="2000" dirty="0" smtClean="0"/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endParaRPr lang="en-US" sz="2000" dirty="0" smtClean="0"/>
          </a:p>
          <a:p>
            <a:pPr>
              <a:lnSpc>
                <a:spcPct val="100000"/>
              </a:lnSpc>
              <a:defRPr/>
            </a:pPr>
            <a:endParaRPr lang="en-US" sz="2000" dirty="0"/>
          </a:p>
        </p:txBody>
      </p:sp>
      <p:pic>
        <p:nvPicPr>
          <p:cNvPr id="8" name="Picture 7" descr="TanGMS_JR_IH_lab3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75" r="2334" b="9925"/>
          <a:stretch/>
        </p:blipFill>
        <p:spPr>
          <a:xfrm>
            <a:off x="609600" y="2133600"/>
            <a:ext cx="1653823" cy="762000"/>
          </a:xfrm>
          <a:prstGeom prst="rect">
            <a:avLst/>
          </a:prstGeom>
        </p:spPr>
      </p:pic>
      <p:pic>
        <p:nvPicPr>
          <p:cNvPr id="9" name="Picture 8" descr="flow2013_2dshaded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8"/>
          <a:stretch/>
        </p:blipFill>
        <p:spPr>
          <a:xfrm>
            <a:off x="762000" y="4343400"/>
            <a:ext cx="1524000" cy="938272"/>
          </a:xfrm>
          <a:prstGeom prst="rect">
            <a:avLst/>
          </a:prstGeom>
        </p:spPr>
      </p:pic>
      <p:pic>
        <p:nvPicPr>
          <p:cNvPr id="10" name="Picture 9" descr="TanGeomsCCflowJRfloodIH04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4" y="5550959"/>
            <a:ext cx="1600200" cy="926041"/>
          </a:xfrm>
          <a:prstGeom prst="rect">
            <a:avLst/>
          </a:prstGeom>
        </p:spPr>
      </p:pic>
      <p:pic>
        <p:nvPicPr>
          <p:cNvPr id="11" name="Picture 10" descr="TanGeomsCCflowJRfloodIH1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343400"/>
            <a:ext cx="1371600" cy="1028700"/>
          </a:xfrm>
          <a:prstGeom prst="rect">
            <a:avLst/>
          </a:prstGeom>
        </p:spPr>
      </p:pic>
      <p:pic>
        <p:nvPicPr>
          <p:cNvPr id="14" name="Picture 13" descr="kinscan_lrwprop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38" y="3048000"/>
            <a:ext cx="1575362" cy="853846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 bwMode="auto">
          <a:xfrm>
            <a:off x="4953000" y="1600200"/>
            <a:ext cx="0" cy="41148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4953000" y="5715000"/>
            <a:ext cx="914400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>
            <a:endCxn id="6" idx="1"/>
          </p:cNvCxnSpPr>
          <p:nvPr/>
        </p:nvCxnSpPr>
        <p:spPr bwMode="auto">
          <a:xfrm>
            <a:off x="4953000" y="1600200"/>
            <a:ext cx="228600" cy="1656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2571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39088" cy="762000"/>
          </a:xfrm>
        </p:spPr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rgbClr val="800000"/>
                </a:solidFill>
              </a:rPr>
              <a:t>Scanning with Kinect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3429000" cy="518160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2000" dirty="0"/>
              <a:t>S</a:t>
            </a:r>
            <a:r>
              <a:rPr lang="en-US" sz="2000" dirty="0" smtClean="0"/>
              <a:t>canning with Kinect</a:t>
            </a: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dirty="0" smtClean="0"/>
              <a:t>real-time response</a:t>
            </a: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dirty="0" smtClean="0"/>
              <a:t>high resolution</a:t>
            </a: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dirty="0" smtClean="0"/>
              <a:t>distortion and noise – minimized if </a:t>
            </a:r>
            <a:r>
              <a:rPr lang="en-US" sz="2000" dirty="0" err="1" smtClean="0"/>
              <a:t>kinect</a:t>
            </a:r>
            <a:r>
              <a:rPr lang="en-US" sz="2000" dirty="0" smtClean="0"/>
              <a:t> moves</a:t>
            </a:r>
          </a:p>
          <a:p>
            <a:pPr>
              <a:lnSpc>
                <a:spcPct val="100000"/>
              </a:lnSpc>
              <a:defRPr/>
            </a:pPr>
            <a:endParaRPr lang="en-US" sz="2000" dirty="0" smtClean="0"/>
          </a:p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Processing with Kinect Fusion SDK – export point cloud</a:t>
            </a:r>
            <a:endParaRPr lang="en-US" sz="2000" dirty="0"/>
          </a:p>
          <a:p>
            <a:pPr>
              <a:lnSpc>
                <a:spcPct val="100000"/>
              </a:lnSpc>
              <a:defRPr/>
            </a:pPr>
            <a:endParaRPr lang="en-US" sz="2000" dirty="0" smtClean="0"/>
          </a:p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alternative: </a:t>
            </a:r>
            <a:r>
              <a:rPr lang="en-US" sz="2000" dirty="0" err="1" smtClean="0"/>
              <a:t>PrimeSense</a:t>
            </a:r>
            <a:endParaRPr lang="en-US" sz="2000" dirty="0"/>
          </a:p>
        </p:txBody>
      </p:sp>
      <p:pic>
        <p:nvPicPr>
          <p:cNvPr id="5" name="Picture 4" descr="Kinectscan_CCmovin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60"/>
          <a:stretch/>
        </p:blipFill>
        <p:spPr>
          <a:xfrm>
            <a:off x="4953000" y="1143000"/>
            <a:ext cx="3368040" cy="3032526"/>
          </a:xfrm>
          <a:prstGeom prst="rect">
            <a:avLst/>
          </a:prstGeom>
        </p:spPr>
      </p:pic>
      <p:pic>
        <p:nvPicPr>
          <p:cNvPr id="6" name="Picture 5" descr="Kinectscan_CCstati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" r="40222" b="21383"/>
          <a:stretch/>
        </p:blipFill>
        <p:spPr>
          <a:xfrm>
            <a:off x="4953000" y="3672840"/>
            <a:ext cx="3352800" cy="25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0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39088" cy="762000"/>
          </a:xfrm>
        </p:spPr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rgbClr val="800000"/>
                </a:solidFill>
              </a:rPr>
              <a:t>Processing Kinect scan in GIS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3429000" cy="472440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2000" dirty="0" err="1" smtClean="0"/>
              <a:t>Georeferencing</a:t>
            </a:r>
            <a:r>
              <a:rPr lang="en-US" sz="2000" dirty="0" smtClean="0"/>
              <a:t>:</a:t>
            </a: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dirty="0" smtClean="0"/>
              <a:t>using ground control points</a:t>
            </a: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dirty="0" smtClean="0"/>
              <a:t>model scan aligned with projected coordinate system, shift and rescale</a:t>
            </a:r>
          </a:p>
          <a:p>
            <a:pPr>
              <a:lnSpc>
                <a:spcPct val="100000"/>
              </a:lnSpc>
              <a:buFontTx/>
              <a:buChar char="-"/>
              <a:defRPr/>
            </a:pPr>
            <a:endParaRPr lang="en-US" sz="2000" dirty="0"/>
          </a:p>
          <a:p>
            <a:pPr marL="0" indent="0">
              <a:lnSpc>
                <a:spcPct val="100000"/>
              </a:lnSpc>
              <a:defRPr/>
            </a:pPr>
            <a:r>
              <a:rPr lang="en-US" sz="2000" dirty="0" smtClean="0"/>
              <a:t>Correction for distortion:</a:t>
            </a: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dirty="0" smtClean="0"/>
              <a:t>scan planar surface as correction raster</a:t>
            </a: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000" dirty="0" smtClean="0"/>
              <a:t>subtract from scans</a:t>
            </a:r>
            <a:endParaRPr lang="en-US" sz="2000" dirty="0"/>
          </a:p>
        </p:txBody>
      </p:sp>
      <p:pic>
        <p:nvPicPr>
          <p:cNvPr id="7" name="Picture 6" descr="kinscan_lrwood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14800"/>
            <a:ext cx="3478917" cy="1949762"/>
          </a:xfrm>
          <a:prstGeom prst="rect">
            <a:avLst/>
          </a:prstGeom>
        </p:spPr>
      </p:pic>
      <p:pic>
        <p:nvPicPr>
          <p:cNvPr id="8" name="Picture 7" descr="lrw_distortionma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8" t="4889" r="11745" b="1630"/>
          <a:stretch/>
        </p:blipFill>
        <p:spPr>
          <a:xfrm>
            <a:off x="5334000" y="1371600"/>
            <a:ext cx="26242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9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39088" cy="762000"/>
          </a:xfrm>
        </p:spPr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rgbClr val="800000"/>
                </a:solidFill>
              </a:rPr>
              <a:t>Scanning with digital camera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2971800" cy="518160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Acquire set of photos from different angles and distances</a:t>
            </a:r>
          </a:p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Process with Autodesk on-line tool 123D catch</a:t>
            </a:r>
          </a:p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export </a:t>
            </a:r>
            <a:r>
              <a:rPr lang="en-US" sz="2000" dirty="0" err="1" smtClean="0"/>
              <a:t>obj</a:t>
            </a:r>
            <a:r>
              <a:rPr lang="en-US" sz="2000" dirty="0" smtClean="0"/>
              <a:t> point cloud</a:t>
            </a:r>
          </a:p>
          <a:p>
            <a:pPr>
              <a:lnSpc>
                <a:spcPct val="100000"/>
              </a:lnSpc>
              <a:defRPr/>
            </a:pPr>
            <a:endParaRPr lang="en-US" sz="2000" dirty="0" smtClean="0"/>
          </a:p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Accuracy depends on number and position of images – can be excellent</a:t>
            </a:r>
          </a:p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Not real-time</a:t>
            </a:r>
            <a:endParaRPr lang="en-US" sz="2000" dirty="0"/>
          </a:p>
        </p:txBody>
      </p:sp>
      <p:pic>
        <p:nvPicPr>
          <p:cNvPr id="7" name="Picture 6" descr="Photomodel_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60836"/>
            <a:ext cx="4343400" cy="2082564"/>
          </a:xfrm>
          <a:prstGeom prst="rect">
            <a:avLst/>
          </a:prstGeom>
        </p:spPr>
      </p:pic>
      <p:pic>
        <p:nvPicPr>
          <p:cNvPr id="8" name="Picture 7" descr="Photomodel_01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" t="5718" r="11266" b="6855"/>
          <a:stretch/>
        </p:blipFill>
        <p:spPr>
          <a:xfrm>
            <a:off x="4343400" y="1219200"/>
            <a:ext cx="1767840" cy="1235924"/>
          </a:xfrm>
          <a:prstGeom prst="rect">
            <a:avLst/>
          </a:prstGeom>
        </p:spPr>
      </p:pic>
      <p:pic>
        <p:nvPicPr>
          <p:cNvPr id="9" name="Picture 8" descr="phscan_lrwprop3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2474"/>
          <a:stretch/>
        </p:blipFill>
        <p:spPr>
          <a:xfrm>
            <a:off x="4419600" y="4409440"/>
            <a:ext cx="4495800" cy="19913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6000" y="1411069"/>
            <a:ext cx="27891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1800" dirty="0">
                <a:solidFill>
                  <a:schemeClr val="tx1"/>
                </a:solidFill>
              </a:rPr>
              <a:t>Results from 20 </a:t>
            </a:r>
            <a:r>
              <a:rPr lang="en-US" sz="1800" dirty="0" smtClean="0">
                <a:solidFill>
                  <a:schemeClr val="tx1"/>
                </a:solidFill>
              </a:rPr>
              <a:t>images</a:t>
            </a:r>
          </a:p>
          <a:p>
            <a:pPr>
              <a:lnSpc>
                <a:spcPct val="100000"/>
              </a:lnSpc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123D viewer and GRASS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7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39088" cy="762000"/>
          </a:xfrm>
        </p:spPr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rgbClr val="800000"/>
                </a:solidFill>
              </a:rPr>
              <a:t>Jockey’s Ridge flooding and fire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5" name="Picture 4" descr="JRfi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953000"/>
            <a:ext cx="2438400" cy="1663420"/>
          </a:xfrm>
          <a:prstGeom prst="rect">
            <a:avLst/>
          </a:prstGeom>
        </p:spPr>
      </p:pic>
      <p:pic>
        <p:nvPicPr>
          <p:cNvPr id="6" name="Picture 5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921255"/>
            <a:ext cx="2362200" cy="1673149"/>
          </a:xfrm>
          <a:prstGeom prst="rect">
            <a:avLst/>
          </a:prstGeom>
        </p:spPr>
      </p:pic>
      <p:pic>
        <p:nvPicPr>
          <p:cNvPr id="10" name="Picture 9" descr="TanGeoMS_mea5922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219200"/>
            <a:ext cx="2743200" cy="1828800"/>
          </a:xfrm>
          <a:prstGeom prst="rect">
            <a:avLst/>
          </a:prstGeom>
        </p:spPr>
      </p:pic>
      <p:pic>
        <p:nvPicPr>
          <p:cNvPr id="3" name="Picture 2" descr="TanGeoMS_mea59206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0" b="12833"/>
          <a:stretch/>
        </p:blipFill>
        <p:spPr>
          <a:xfrm>
            <a:off x="609599" y="1219199"/>
            <a:ext cx="2819401" cy="1804417"/>
          </a:xfrm>
          <a:prstGeom prst="rect">
            <a:avLst/>
          </a:prstGeom>
        </p:spPr>
      </p:pic>
      <p:pic>
        <p:nvPicPr>
          <p:cNvPr id="4" name="Picture 3" descr="JRmodif_flood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124200"/>
            <a:ext cx="2527302" cy="1752600"/>
          </a:xfrm>
          <a:prstGeom prst="rect">
            <a:avLst/>
          </a:prstGeom>
        </p:spPr>
      </p:pic>
      <p:pic>
        <p:nvPicPr>
          <p:cNvPr id="8" name="Picture 7" descr="JRmouldi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219200"/>
            <a:ext cx="2438400" cy="1828800"/>
          </a:xfrm>
          <a:prstGeom prst="rect">
            <a:avLst/>
          </a:prstGeom>
        </p:spPr>
      </p:pic>
      <p:pic>
        <p:nvPicPr>
          <p:cNvPr id="9" name="Picture 8" descr="JRmodif_flood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124199"/>
            <a:ext cx="2590800" cy="17411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3352800"/>
            <a:ext cx="3150597" cy="2385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Model with carved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core and sandy surface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layer based on 2008 DEM</a:t>
            </a: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Snapshots from 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dynamic simulations of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inundation and fire spread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8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39088" cy="762000"/>
          </a:xfrm>
        </p:spPr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rgbClr val="800000"/>
                </a:solidFill>
              </a:rPr>
              <a:t>Indian Hill water flow and fire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2438400" cy="213360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Mammoth Cave </a:t>
            </a:r>
          </a:p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National Park: </a:t>
            </a:r>
          </a:p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analysis and </a:t>
            </a:r>
          </a:p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dynamic process </a:t>
            </a:r>
          </a:p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simulations</a:t>
            </a:r>
          </a:p>
          <a:p>
            <a:pPr>
              <a:lnSpc>
                <a:spcPct val="100000"/>
              </a:lnSpc>
              <a:defRPr/>
            </a:pPr>
            <a:endParaRPr lang="en-US" sz="2000" dirty="0"/>
          </a:p>
        </p:txBody>
      </p:sp>
      <p:pic>
        <p:nvPicPr>
          <p:cNvPr id="7" name="Picture 6" descr="TanGeomsCCflowJRfloodIH29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038600"/>
            <a:ext cx="5260932" cy="2133600"/>
          </a:xfrm>
          <a:prstGeom prst="rect">
            <a:avLst/>
          </a:prstGeom>
        </p:spPr>
      </p:pic>
      <p:pic>
        <p:nvPicPr>
          <p:cNvPr id="8" name="Picture 7" descr="TanGeomsCCflowJRfloodIH26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00200"/>
            <a:ext cx="4724400" cy="2223093"/>
          </a:xfrm>
          <a:prstGeom prst="rect">
            <a:avLst/>
          </a:prstGeom>
        </p:spPr>
      </p:pic>
      <p:pic>
        <p:nvPicPr>
          <p:cNvPr id="4" name="Picture 3" descr="TanGMS_IH_slop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67200"/>
            <a:ext cx="2860466" cy="1786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3810000"/>
            <a:ext cx="797815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slope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1572" y="1143000"/>
            <a:ext cx="4248028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fire on table and flow over 3d model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81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435429" y="3145630"/>
            <a:ext cx="2306411" cy="1181100"/>
          </a:xfrm>
          <a:prstGeom prst="roundRect">
            <a:avLst>
              <a:gd name="adj" fmla="val 199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3122840" y="3221831"/>
            <a:ext cx="1775731" cy="547688"/>
          </a:xfrm>
          <a:prstGeom prst="roundRect">
            <a:avLst>
              <a:gd name="adj" fmla="val 431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5540376" y="3867149"/>
            <a:ext cx="3059339" cy="571500"/>
          </a:xfrm>
          <a:prstGeom prst="roundRect">
            <a:avLst>
              <a:gd name="adj" fmla="val 417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5540376" y="3181350"/>
            <a:ext cx="3059339" cy="685800"/>
          </a:xfrm>
          <a:prstGeom prst="roundRect">
            <a:avLst>
              <a:gd name="adj" fmla="val 347"/>
            </a:avLst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33347" tIns="66673" rIns="133347" bIns="66673" anchor="ctr"/>
          <a:lstStyle/>
          <a:p>
            <a:endParaRPr lang="en-US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192983" y="3481388"/>
            <a:ext cx="773159" cy="47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dirty="0">
                <a:latin typeface="Arial" charset="0"/>
              </a:rPr>
              <a:t>GIS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265714" y="3221830"/>
            <a:ext cx="1419220" cy="47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dirty="0">
                <a:latin typeface="Arial" charset="0"/>
              </a:rPr>
              <a:t>projector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5465990" y="3221830"/>
            <a:ext cx="3678010" cy="47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dirty="0" err="1">
                <a:latin typeface="Arial" charset="0"/>
              </a:rPr>
              <a:t>color</a:t>
            </a:r>
            <a:r>
              <a:rPr lang="en-GB" sz="2300" dirty="0" smtClean="0">
                <a:latin typeface="Arial" charset="0"/>
              </a:rPr>
              <a:t>: data, simulations</a:t>
            </a:r>
            <a:endParaRPr lang="en-GB" sz="2300" dirty="0">
              <a:latin typeface="Arial" charset="0"/>
            </a:endParaRP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5660572" y="3831430"/>
            <a:ext cx="2576863" cy="47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dirty="0">
                <a:latin typeface="Arial" charset="0"/>
              </a:rPr>
              <a:t>surface: elevation</a:t>
            </a: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2741840" y="3448050"/>
            <a:ext cx="381000" cy="2381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898571" y="3448050"/>
            <a:ext cx="653143" cy="2381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3347" tIns="66673" rIns="133347" bIns="66673"/>
          <a:lstStyle/>
          <a:p>
            <a:endParaRPr lang="en-US"/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326572" y="2362200"/>
            <a:ext cx="2503714" cy="4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latin typeface="Arial" charset="0"/>
              </a:rPr>
              <a:t>Computer 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5660572" y="2362200"/>
            <a:ext cx="2680607" cy="47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lnSpc>
                <a:spcPct val="93000"/>
              </a:lnSpc>
              <a:buClr>
                <a:srgbClr val="000000"/>
              </a:buClr>
              <a:buSzPct val="29000"/>
              <a:buFont typeface="Arial" charset="0"/>
              <a:buNone/>
            </a:pPr>
            <a:r>
              <a:rPr lang="en-GB" sz="2300" b="1">
                <a:latin typeface="Arial" charset="0"/>
              </a:rPr>
              <a:t>Physical model</a:t>
            </a:r>
          </a:p>
        </p:txBody>
      </p:sp>
      <p:sp>
        <p:nvSpPr>
          <p:cNvPr id="16399" name="Text Box 15"/>
          <p:cNvSpPr txBox="1">
            <a:spLocks noChangeArrowheads="1"/>
          </p:cNvSpPr>
          <p:nvPr/>
        </p:nvSpPr>
        <p:spPr bwMode="auto">
          <a:xfrm>
            <a:off x="-76200" y="791901"/>
            <a:ext cx="9470572" cy="103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buSzPct val="157000"/>
            </a:pPr>
            <a:r>
              <a:rPr lang="en-GB" sz="3600" b="1" dirty="0">
                <a:solidFill>
                  <a:srgbClr val="800000"/>
                </a:solidFill>
                <a:latin typeface="Arial" charset="0"/>
              </a:rPr>
              <a:t>GIS and 3D </a:t>
            </a:r>
            <a:r>
              <a:rPr lang="en-GB" sz="3600" b="1" dirty="0" smtClean="0">
                <a:solidFill>
                  <a:srgbClr val="800000"/>
                </a:solidFill>
                <a:latin typeface="Arial" charset="0"/>
              </a:rPr>
              <a:t>Models: One</a:t>
            </a:r>
            <a:r>
              <a:rPr lang="en-GB" sz="3600" b="1" dirty="0">
                <a:solidFill>
                  <a:srgbClr val="800000"/>
                </a:solidFill>
                <a:latin typeface="Arial" charset="0"/>
              </a:rPr>
              <a:t>-way Coupling 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157000"/>
              <a:buFont typeface="Arial" charset="0"/>
              <a:buNone/>
            </a:pPr>
            <a:endParaRPr lang="en-GB" sz="3600" b="1" dirty="0">
              <a:solidFill>
                <a:srgbClr val="00008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8108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>
            <p:ph type="title"/>
          </p:nvPr>
        </p:nvSpPr>
        <p:spPr>
          <a:xfrm>
            <a:off x="2438400" y="533400"/>
            <a:ext cx="6172200" cy="9906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3480" rIns="147960"/>
          <a:lstStyle/>
          <a:p>
            <a:pPr marL="0">
              <a:lnSpc>
                <a:spcPct val="93000"/>
              </a:lnSpc>
              <a:tabLst>
                <a:tab pos="0" algn="l"/>
                <a:tab pos="441325" algn="l"/>
                <a:tab pos="898525" algn="l"/>
                <a:tab pos="1355725" algn="l"/>
                <a:tab pos="1812925" algn="l"/>
                <a:tab pos="2270125" algn="l"/>
                <a:tab pos="2727325" algn="l"/>
                <a:tab pos="3184525" algn="l"/>
                <a:tab pos="3641725" algn="l"/>
                <a:tab pos="4098925" algn="l"/>
                <a:tab pos="4556125" algn="l"/>
                <a:tab pos="5013325" algn="l"/>
                <a:tab pos="5470525" algn="l"/>
                <a:tab pos="5927725" algn="l"/>
                <a:tab pos="6384925" algn="l"/>
                <a:tab pos="6842125" algn="l"/>
                <a:tab pos="7299325" algn="l"/>
                <a:tab pos="7756525" algn="l"/>
                <a:tab pos="8213725" algn="l"/>
                <a:tab pos="8670925" algn="l"/>
                <a:tab pos="9128125" algn="l"/>
              </a:tabLst>
            </a:pPr>
            <a:r>
              <a:rPr lang="en-GB" b="1">
                <a:solidFill>
                  <a:srgbClr val="000066"/>
                </a:solidFill>
              </a:rPr>
              <a:t>Research and Teaching with TanGIS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685800" y="2514600"/>
            <a:ext cx="18415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590800" y="1752600"/>
            <a:ext cx="6019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23480" tIns="0" rIns="147960" bIns="0" anchor="ctr"/>
          <a:lstStyle/>
          <a:p>
            <a:pPr marL="228600" indent="-228600"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marL="228600" indent="-228600">
              <a:lnSpc>
                <a:spcPct val="103000"/>
              </a:lnSpc>
              <a:buSzTx/>
              <a:buFont typeface="Times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>
                <a:solidFill>
                  <a:srgbClr val="000000"/>
                </a:solidFill>
                <a:latin typeface="Arial" charset="0"/>
              </a:rPr>
              <a:t>experiment with scanning of different materials</a:t>
            </a:r>
          </a:p>
          <a:p>
            <a:pPr marL="228600" indent="-228600">
              <a:lnSpc>
                <a:spcPct val="103000"/>
              </a:lnSpc>
              <a:buSzTx/>
              <a:buFont typeface="Times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>
                <a:solidFill>
                  <a:srgbClr val="000000"/>
                </a:solidFill>
                <a:latin typeface="Arial" charset="0"/>
              </a:rPr>
              <a:t>process point clouds of features with different geometries </a:t>
            </a:r>
          </a:p>
          <a:p>
            <a:pPr marL="228600" indent="-228600">
              <a:lnSpc>
                <a:spcPct val="103000"/>
              </a:lnSpc>
              <a:buSzTx/>
              <a:buFont typeface="Times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>
                <a:solidFill>
                  <a:srgbClr val="000000"/>
                </a:solidFill>
                <a:latin typeface="Arial" charset="0"/>
              </a:rPr>
              <a:t>test algorithms for analysis and simulations</a:t>
            </a:r>
          </a:p>
          <a:p>
            <a:pPr marL="228600" indent="-228600">
              <a:lnSpc>
                <a:spcPct val="103000"/>
              </a:lnSpc>
              <a:buSzTx/>
              <a:buFont typeface="Times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b="1">
                <a:solidFill>
                  <a:srgbClr val="000000"/>
                </a:solidFill>
                <a:latin typeface="Arial" charset="0"/>
              </a:rPr>
              <a:t>explore and demonstrate </a:t>
            </a:r>
            <a:r>
              <a:rPr lang="en-GB" sz="2400" b="1">
                <a:solidFill>
                  <a:srgbClr val="007D7D"/>
                </a:solidFill>
                <a:latin typeface="Arial" charset="0"/>
              </a:rPr>
              <a:t>spatial impacts of landscape change</a:t>
            </a:r>
            <a:r>
              <a:rPr lang="en-GB" sz="2400" b="1">
                <a:solidFill>
                  <a:srgbClr val="000000"/>
                </a:solidFill>
                <a:latin typeface="Arial" charset="0"/>
              </a:rPr>
              <a:t> on runoff, erosion, solar irradiation, ... </a:t>
            </a:r>
          </a:p>
        </p:txBody>
      </p:sp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38288"/>
            <a:ext cx="2133600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21336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18097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9708" name="Picture 12" descr="lwbldg6q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2286000" cy="22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6858000" y="6400800"/>
            <a:ext cx="18605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7D7D"/>
                </a:solidFill>
                <a:latin typeface="Arial" charset="0"/>
              </a:rPr>
              <a:t>Helena Mitasova, NCSU</a:t>
            </a: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7165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228600" y="381000"/>
            <a:ext cx="3733800" cy="3352800"/>
          </a:xfrm>
          <a:prstGeom prst="roundRect">
            <a:avLst>
              <a:gd name="adj" fmla="val 171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4419600" y="2362200"/>
            <a:ext cx="1447800" cy="2514600"/>
          </a:xfrm>
          <a:prstGeom prst="roundRect">
            <a:avLst>
              <a:gd name="adj" fmla="val 366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6327775" y="3048000"/>
            <a:ext cx="2435225" cy="3657600"/>
          </a:xfrm>
          <a:prstGeom prst="roundRect">
            <a:avLst>
              <a:gd name="adj" fmla="val 222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6327775" y="381000"/>
            <a:ext cx="2435225" cy="2514600"/>
          </a:xfrm>
          <a:prstGeom prst="roundRect">
            <a:avLst>
              <a:gd name="adj" fmla="val 241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4495800" y="2590800"/>
            <a:ext cx="1295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56160" bIns="0"/>
          <a:lstStyle/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2400" b="1">
                <a:solidFill>
                  <a:srgbClr val="000000"/>
                </a:solidFill>
                <a:latin typeface="Arial" charset="0"/>
                <a:cs typeface="Arial" charset="0"/>
              </a:rPr>
              <a:t>GIS:</a:t>
            </a:r>
          </a:p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2000" b="1">
                <a:solidFill>
                  <a:srgbClr val="000000"/>
                </a:solidFill>
                <a:latin typeface="Arial" charset="0"/>
                <a:cs typeface="Arial" charset="0"/>
              </a:rPr>
              <a:t>OSGEO</a:t>
            </a:r>
          </a:p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2000" b="1">
                <a:solidFill>
                  <a:srgbClr val="000000"/>
                </a:solidFill>
                <a:latin typeface="Arial" charset="0"/>
                <a:cs typeface="Arial" charset="0"/>
              </a:rPr>
              <a:t>software</a:t>
            </a:r>
          </a:p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2000" b="1">
                <a:solidFill>
                  <a:srgbClr val="000000"/>
                </a:solidFill>
                <a:latin typeface="Arial" charset="0"/>
                <a:cs typeface="Arial" charset="0"/>
              </a:rPr>
              <a:t>stack</a:t>
            </a:r>
          </a:p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600">
                <a:solidFill>
                  <a:srgbClr val="000000"/>
                </a:solidFill>
                <a:latin typeface="Arial" charset="0"/>
                <a:cs typeface="Arial" charset="0"/>
              </a:rPr>
              <a:t>integration</a:t>
            </a:r>
          </a:p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600">
                <a:solidFill>
                  <a:srgbClr val="000000"/>
                </a:solidFill>
                <a:latin typeface="Arial" charset="0"/>
                <a:cs typeface="Arial" charset="0"/>
              </a:rPr>
              <a:t>analysis</a:t>
            </a:r>
          </a:p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600">
                <a:solidFill>
                  <a:srgbClr val="000000"/>
                </a:solidFill>
                <a:latin typeface="Arial" charset="0"/>
                <a:cs typeface="Arial" charset="0"/>
              </a:rPr>
              <a:t>modeling</a:t>
            </a: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5867400" y="1595438"/>
            <a:ext cx="457200" cy="110331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H="1" flipV="1">
            <a:off x="5862638" y="4643438"/>
            <a:ext cx="466725" cy="3143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3962400" y="4572000"/>
            <a:ext cx="4572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5867400" y="3581400"/>
            <a:ext cx="4572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3962400" y="2743200"/>
            <a:ext cx="4572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6400800" y="457200"/>
            <a:ext cx="2286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56160" bIns="0"/>
          <a:lstStyle/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600" b="1">
                <a:solidFill>
                  <a:srgbClr val="000000"/>
                </a:solidFill>
                <a:latin typeface="Arial" charset="0"/>
                <a:cs typeface="Arial" charset="0"/>
              </a:rPr>
              <a:t>Integrated </a:t>
            </a:r>
          </a:p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600" b="1">
                <a:solidFill>
                  <a:srgbClr val="000000"/>
                </a:solidFill>
                <a:latin typeface="Arial" charset="0"/>
                <a:cs typeface="Arial" charset="0"/>
              </a:rPr>
              <a:t>dynamic virtual model</a:t>
            </a:r>
          </a:p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endParaRPr lang="en-GB" sz="16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6477000" y="3124200"/>
            <a:ext cx="2133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56160" bIns="0"/>
          <a:lstStyle/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600" b="1">
                <a:solidFill>
                  <a:srgbClr val="000000"/>
                </a:solidFill>
                <a:latin typeface="Arial" charset="0"/>
                <a:cs typeface="Arial" charset="0"/>
              </a:rPr>
              <a:t>Tangible GIS</a:t>
            </a:r>
          </a:p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endParaRPr lang="en-GB" i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400" i="1">
                <a:solidFill>
                  <a:srgbClr val="000000"/>
                </a:solidFill>
                <a:latin typeface="Arial" charset="0"/>
                <a:cs typeface="Arial" charset="0"/>
              </a:rPr>
              <a:t>Overlay</a:t>
            </a:r>
            <a:r>
              <a:rPr lang="en-GB" sz="140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sz="1400" i="1">
                <a:solidFill>
                  <a:srgbClr val="000000"/>
                </a:solidFill>
                <a:latin typeface="Arial" charset="0"/>
                <a:cs typeface="Arial" charset="0"/>
              </a:rPr>
              <a:t>and analyze</a:t>
            </a:r>
            <a:r>
              <a:rPr lang="en-GB" sz="1400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</a:p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400">
                <a:solidFill>
                  <a:srgbClr val="000000"/>
                </a:solidFill>
                <a:latin typeface="Arial" charset="0"/>
                <a:cs typeface="Arial" charset="0"/>
              </a:rPr>
              <a:t>- real-time data and </a:t>
            </a:r>
          </a:p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400">
                <a:solidFill>
                  <a:srgbClr val="000000"/>
                </a:solidFill>
                <a:latin typeface="Arial" charset="0"/>
                <a:cs typeface="Arial" charset="0"/>
              </a:rPr>
              <a:t>  simulation results</a:t>
            </a:r>
          </a:p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400">
                <a:solidFill>
                  <a:srgbClr val="000000"/>
                </a:solidFill>
                <a:latin typeface="Arial" charset="0"/>
                <a:cs typeface="Arial" charset="0"/>
              </a:rPr>
              <a:t>over the physical model</a:t>
            </a:r>
          </a:p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endParaRPr lang="en-GB" sz="1400" i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50800" algn="ctr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400" i="1">
                <a:solidFill>
                  <a:srgbClr val="000000"/>
                </a:solidFill>
                <a:latin typeface="Arial" charset="0"/>
                <a:cs typeface="Arial" charset="0"/>
              </a:rPr>
              <a:t>Create:</a:t>
            </a:r>
          </a:p>
          <a:p>
            <a:pPr marL="50800" algn="ctr">
              <a:lnSpc>
                <a:spcPct val="95000"/>
              </a:lnSpc>
              <a:buFont typeface="Bitstream Vera Sans" charset="0"/>
              <a:buChar char="-"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400">
                <a:solidFill>
                  <a:srgbClr val="000000"/>
                </a:solidFill>
                <a:latin typeface="Arial" charset="0"/>
                <a:cs typeface="Arial" charset="0"/>
              </a:rPr>
              <a:t> new development scenarios</a:t>
            </a:r>
          </a:p>
          <a:p>
            <a:pPr marL="50800" algn="ctr">
              <a:lnSpc>
                <a:spcPct val="95000"/>
              </a:lnSpc>
              <a:buFont typeface="Bitstream Vera Sans" charset="0"/>
              <a:buChar char="-"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400">
                <a:solidFill>
                  <a:srgbClr val="000000"/>
                </a:solidFill>
                <a:latin typeface="Arial" charset="0"/>
                <a:cs typeface="Arial" charset="0"/>
              </a:rPr>
              <a:t> new BMP configurations</a:t>
            </a:r>
          </a:p>
        </p:txBody>
      </p:sp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152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304800" y="533400"/>
            <a:ext cx="3581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56160" bIns="0"/>
          <a:lstStyle/>
          <a:p>
            <a:pPr marL="50800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600" b="1">
                <a:solidFill>
                  <a:srgbClr val="000000"/>
                </a:solidFill>
                <a:latin typeface="Arial" charset="0"/>
                <a:cs typeface="Arial" charset="0"/>
              </a:rPr>
              <a:t>Real-time data</a:t>
            </a:r>
            <a:r>
              <a:rPr lang="en-GB" sz="160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GB" sz="1400">
                <a:solidFill>
                  <a:srgbClr val="000000"/>
                </a:solidFill>
                <a:latin typeface="Arial" charset="0"/>
                <a:cs typeface="Arial" charset="0"/>
              </a:rPr>
              <a:t>from terrestrial sensors:</a:t>
            </a:r>
          </a:p>
          <a:p>
            <a:pPr marL="50800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400">
                <a:solidFill>
                  <a:srgbClr val="000000"/>
                </a:solidFill>
                <a:latin typeface="Arial" charset="0"/>
                <a:cs typeface="Arial" charset="0"/>
              </a:rPr>
              <a:t>ISCO samplers, Econet weather station </a:t>
            </a:r>
          </a:p>
          <a:p>
            <a:pPr marL="50800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400">
                <a:solidFill>
                  <a:srgbClr val="000000"/>
                </a:solidFill>
                <a:latin typeface="Arial" charset="0"/>
                <a:cs typeface="Arial" charset="0"/>
              </a:rPr>
              <a:t>StarDot webcams,</a:t>
            </a:r>
          </a:p>
          <a:p>
            <a:pPr marL="50800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600" b="1">
                <a:solidFill>
                  <a:srgbClr val="3333CC"/>
                </a:solidFill>
                <a:latin typeface="Arial" charset="0"/>
                <a:cs typeface="Arial" charset="0"/>
              </a:rPr>
              <a:t>Leica laser scanner + imagery</a:t>
            </a:r>
          </a:p>
        </p:txBody>
      </p:sp>
      <p:sp>
        <p:nvSpPr>
          <p:cNvPr id="7184" name="AutoShape 16"/>
          <p:cNvSpPr>
            <a:spLocks noChangeArrowheads="1"/>
          </p:cNvSpPr>
          <p:nvPr/>
        </p:nvSpPr>
        <p:spPr bwMode="auto">
          <a:xfrm>
            <a:off x="228600" y="3886200"/>
            <a:ext cx="3733800" cy="2819400"/>
          </a:xfrm>
          <a:prstGeom prst="roundRect">
            <a:avLst>
              <a:gd name="adj" fmla="val 171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304800" y="3962400"/>
            <a:ext cx="3657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56160" bIns="0"/>
          <a:lstStyle/>
          <a:p>
            <a:pPr marL="50800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600" b="1">
                <a:solidFill>
                  <a:srgbClr val="000000"/>
                </a:solidFill>
                <a:latin typeface="Arial" charset="0"/>
                <a:cs typeface="Arial" charset="0"/>
              </a:rPr>
              <a:t>Multitemporal geospatial data</a:t>
            </a:r>
            <a:r>
              <a:rPr lang="en-GB" sz="1600">
                <a:solidFill>
                  <a:srgbClr val="000000"/>
                </a:solidFill>
                <a:latin typeface="Arial" charset="0"/>
                <a:cs typeface="Arial" charset="0"/>
              </a:rPr>
              <a:t>: </a:t>
            </a:r>
          </a:p>
          <a:p>
            <a:pPr marL="50800">
              <a:lnSpc>
                <a:spcPct val="95000"/>
              </a:lnSpc>
              <a:buClrTx/>
              <a:buFontTx/>
              <a:buNone/>
              <a:tabLst>
                <a:tab pos="50800" algn="l"/>
                <a:tab pos="498475" algn="l"/>
                <a:tab pos="947738" algn="l"/>
                <a:tab pos="1397000" algn="l"/>
                <a:tab pos="1846263" algn="l"/>
                <a:tab pos="2295525" algn="l"/>
                <a:tab pos="2744788" algn="l"/>
                <a:tab pos="3194050" algn="l"/>
                <a:tab pos="3643313" algn="l"/>
                <a:tab pos="4092575" algn="l"/>
                <a:tab pos="4541838" algn="l"/>
                <a:tab pos="4991100" algn="l"/>
                <a:tab pos="5440363" algn="l"/>
                <a:tab pos="5889625" algn="l"/>
                <a:tab pos="6338888" algn="l"/>
                <a:tab pos="6788150" algn="l"/>
                <a:tab pos="7237413" algn="l"/>
                <a:tab pos="7686675" algn="l"/>
                <a:tab pos="8135938" algn="l"/>
                <a:tab pos="8585200" algn="l"/>
                <a:tab pos="9034463" algn="l"/>
              </a:tabLst>
              <a:defRPr/>
            </a:pPr>
            <a:r>
              <a:rPr lang="en-GB" sz="1400">
                <a:solidFill>
                  <a:srgbClr val="000000"/>
                </a:solidFill>
                <a:latin typeface="Arial" charset="0"/>
                <a:cs typeface="Arial" charset="0"/>
              </a:rPr>
              <a:t>multiple return airborne lidar, high resolution orthophoto, multispectral imagery</a:t>
            </a:r>
          </a:p>
        </p:txBody>
      </p:sp>
      <p:pic>
        <p:nvPicPr>
          <p:cNvPr id="7186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1143000" cy="97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8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990600"/>
            <a:ext cx="91440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88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3" t="21912" r="18762" b="29665"/>
          <a:stretch>
            <a:fillRect/>
          </a:stretch>
        </p:blipFill>
        <p:spPr bwMode="auto">
          <a:xfrm>
            <a:off x="304800" y="1600200"/>
            <a:ext cx="145891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453" t="21912" r="18762" b="296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764213"/>
            <a:ext cx="11430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90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41963"/>
            <a:ext cx="16764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83238"/>
            <a:ext cx="1066800" cy="89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92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524000"/>
            <a:ext cx="10350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93" name="Line 25"/>
          <p:cNvSpPr>
            <a:spLocks noChangeShapeType="1"/>
          </p:cNvSpPr>
          <p:nvPr/>
        </p:nvSpPr>
        <p:spPr bwMode="auto">
          <a:xfrm flipH="1">
            <a:off x="3957638" y="3657600"/>
            <a:ext cx="466725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DejaVu Sans" charset="0"/>
            </a:endParaRPr>
          </a:p>
        </p:txBody>
      </p:sp>
      <p:pic>
        <p:nvPicPr>
          <p:cNvPr id="7194" name="Picture 2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228600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95" name="Picture 2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0"/>
            <a:ext cx="23622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96" name="Picture 2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90600"/>
            <a:ext cx="10668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97" name="Picture 2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7747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98" name="Picture 3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05000"/>
            <a:ext cx="1143000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99" name="Picture 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905000"/>
            <a:ext cx="1066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200" name="Picture 3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897438"/>
            <a:ext cx="1828800" cy="180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9232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39088" cy="762000"/>
          </a:xfrm>
        </p:spPr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rgbClr val="800000"/>
                </a:solidFill>
              </a:rPr>
              <a:t>Conclusions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153400" cy="5181600"/>
          </a:xfrm>
        </p:spPr>
        <p:txBody>
          <a:bodyPr/>
          <a:lstStyle/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 smtClean="0"/>
              <a:t>advanced time series modules in GRASS7 support analysis on 3D monitoring data and dynamic simulations</a:t>
            </a: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 smtClean="0"/>
              <a:t>coupled GIS and </a:t>
            </a:r>
            <a:r>
              <a:rPr lang="en-US" sz="2400" dirty="0" err="1" smtClean="0"/>
              <a:t>TanGeoMS</a:t>
            </a:r>
            <a:r>
              <a:rPr lang="en-US" sz="2400" dirty="0" smtClean="0"/>
              <a:t> facilitates investigation and communication of topographic change impacts on landscape processes</a:t>
            </a: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 smtClean="0"/>
              <a:t>new scanners and 3D printers offer cheaper, more flexible and portable solution</a:t>
            </a:r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 smtClean="0"/>
              <a:t>still many improvements needed to achieve high accuracy, real-time response for realistic simulations</a:t>
            </a:r>
            <a:endParaRPr lang="en-US" sz="2400" dirty="0"/>
          </a:p>
          <a:p>
            <a:pPr>
              <a:lnSpc>
                <a:spcPct val="100000"/>
              </a:lnSpc>
              <a:buFont typeface="Arial"/>
              <a:buChar char="•"/>
              <a:defRPr/>
            </a:pPr>
            <a:r>
              <a:rPr lang="en-US" sz="2400" dirty="0" smtClean="0"/>
              <a:t>we have enormous capabilities to collect data – now we need systems that facilitate designing solutions</a:t>
            </a:r>
          </a:p>
        </p:txBody>
      </p:sp>
    </p:spTree>
    <p:extLst>
      <p:ext uri="{BB962C8B-B14F-4D97-AF65-F5344CB8AC3E}">
        <p14:creationId xmlns:p14="http://schemas.microsoft.com/office/powerpoint/2010/main" val="134484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209800" y="685800"/>
            <a:ext cx="4953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sz="3600" b="1" dirty="0" smtClean="0">
                <a:solidFill>
                  <a:srgbClr val="000080"/>
                </a:solidFill>
              </a:rPr>
              <a:t>Acknowledgment</a:t>
            </a:r>
            <a:endParaRPr lang="en-US" sz="3600" b="1" dirty="0">
              <a:solidFill>
                <a:srgbClr val="000080"/>
              </a:solidFill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85800" y="1600200"/>
            <a:ext cx="8077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no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en-US" b="1" dirty="0">
                <a:solidFill>
                  <a:srgbClr val="000000"/>
                </a:solidFill>
              </a:rPr>
              <a:t>Funding for this research has been provided </a:t>
            </a:r>
          </a:p>
          <a:p>
            <a:pPr algn="ctr">
              <a:buClrTx/>
              <a:buFontTx/>
              <a:buNone/>
              <a:defRPr/>
            </a:pPr>
            <a:r>
              <a:rPr lang="en-US" b="1" dirty="0">
                <a:solidFill>
                  <a:srgbClr val="000000"/>
                </a:solidFill>
              </a:rPr>
              <a:t>by US Army Research </a:t>
            </a:r>
            <a:r>
              <a:rPr lang="en-US" b="1" dirty="0" smtClean="0">
                <a:solidFill>
                  <a:srgbClr val="000000"/>
                </a:solidFill>
              </a:rPr>
              <a:t>Office</a:t>
            </a:r>
          </a:p>
          <a:p>
            <a:pPr algn="ctr">
              <a:buClrTx/>
              <a:buFontTx/>
              <a:buNone/>
              <a:defRPr/>
            </a:pPr>
            <a:endParaRPr lang="en-US" b="1" dirty="0" smtClean="0">
              <a:solidFill>
                <a:srgbClr val="008000"/>
              </a:solidFill>
            </a:endParaRPr>
          </a:p>
          <a:p>
            <a:pPr algn="ctr">
              <a:lnSpc>
                <a:spcPct val="110000"/>
              </a:lnSpc>
              <a:buClrTx/>
              <a:defRPr/>
            </a:pPr>
            <a:r>
              <a:rPr lang="en-US" b="1" dirty="0" smtClean="0">
                <a:solidFill>
                  <a:srgbClr val="008000"/>
                </a:solidFill>
              </a:rPr>
              <a:t>GRASS development for this project was performed in the NCSU </a:t>
            </a:r>
            <a:r>
              <a:rPr lang="en-US" b="1" dirty="0" err="1" smtClean="0">
                <a:solidFill>
                  <a:srgbClr val="008000"/>
                </a:solidFill>
              </a:rPr>
              <a:t>OSGeo</a:t>
            </a:r>
            <a:r>
              <a:rPr lang="en-US" b="1" dirty="0" smtClean="0">
                <a:solidFill>
                  <a:srgbClr val="008000"/>
                </a:solidFill>
              </a:rPr>
              <a:t> Research and Education </a:t>
            </a:r>
            <a:r>
              <a:rPr lang="en-US" b="1" dirty="0">
                <a:solidFill>
                  <a:srgbClr val="008000"/>
                </a:solidFill>
              </a:rPr>
              <a:t>L</a:t>
            </a:r>
            <a:r>
              <a:rPr lang="en-US" b="1" dirty="0" smtClean="0">
                <a:solidFill>
                  <a:srgbClr val="008000"/>
                </a:solidFill>
              </a:rPr>
              <a:t>aboratory</a:t>
            </a:r>
            <a:r>
              <a:rPr lang="en-US" dirty="0" smtClean="0">
                <a:solidFill>
                  <a:schemeClr val="tx1"/>
                </a:solidFill>
              </a:rPr>
              <a:t>: first North American lab in the worldwide network set up under </a:t>
            </a:r>
            <a:r>
              <a:rPr lang="en-US" dirty="0" err="1" smtClean="0">
                <a:solidFill>
                  <a:schemeClr val="tx1"/>
                </a:solidFill>
              </a:rPr>
              <a:t>OSGeo</a:t>
            </a:r>
            <a:r>
              <a:rPr lang="en-US" dirty="0" smtClean="0">
                <a:solidFill>
                  <a:schemeClr val="tx1"/>
                </a:solidFill>
              </a:rPr>
              <a:t>-ICA MOU</a:t>
            </a:r>
          </a:p>
          <a:p>
            <a:pPr algn="ctr">
              <a:lnSpc>
                <a:spcPct val="110000"/>
              </a:lnSpc>
              <a:buClrTx/>
              <a:defRPr/>
            </a:pPr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http://</a:t>
            </a:r>
            <a:r>
              <a:rPr lang="pl-PL" b="1" dirty="0" err="1">
                <a:solidFill>
                  <a:schemeClr val="accent1">
                    <a:lumMod val="50000"/>
                  </a:schemeClr>
                </a:solidFill>
              </a:rPr>
              <a:t>www.geoforall.org</a:t>
            </a:r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4953000"/>
            <a:ext cx="1012825" cy="103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4581524" y="5959475"/>
            <a:ext cx="950913" cy="215900"/>
            <a:chOff x="315" y="3707"/>
            <a:chExt cx="599" cy="136"/>
          </a:xfrm>
        </p:grpSpPr>
        <p:sp>
          <p:nvSpPr>
            <p:cNvPr id="8" name="Rectangle 16"/>
            <p:cNvSpPr>
              <a:spLocks noChangeArrowheads="1"/>
            </p:cNvSpPr>
            <p:nvPr/>
          </p:nvSpPr>
          <p:spPr bwMode="auto">
            <a:xfrm>
              <a:off x="315" y="3707"/>
              <a:ext cx="59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>
                <a:lnSpc>
                  <a:spcPct val="100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US" sz="1400" b="1" dirty="0" smtClean="0">
                  <a:solidFill>
                    <a:srgbClr val="067F08"/>
                  </a:solidFill>
                  <a:latin typeface="Lucida Grande" charset="0"/>
                </a:rPr>
                <a:t>GRASS </a:t>
              </a:r>
              <a:r>
                <a:rPr lang="en-US" sz="1400" b="1" dirty="0">
                  <a:solidFill>
                    <a:srgbClr val="067F08"/>
                  </a:solidFill>
                  <a:latin typeface="Lucida Grande" charset="0"/>
                </a:rPr>
                <a:t>GIS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219200" y="457200"/>
            <a:ext cx="3105643" cy="52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3600" b="1" dirty="0" smtClean="0">
                <a:solidFill>
                  <a:srgbClr val="000080"/>
                </a:solidFill>
                <a:latin typeface="Arial" charset="0"/>
              </a:rPr>
              <a:t>Early systems</a:t>
            </a:r>
            <a:endParaRPr lang="en-GB" sz="3600" b="1" dirty="0">
              <a:solidFill>
                <a:srgbClr val="000080"/>
              </a:solidFill>
              <a:latin typeface="Arial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876800" y="1447800"/>
            <a:ext cx="3331239" cy="112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1247" tIns="68248" rIns="131247" bIns="68248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300" dirty="0" smtClean="0">
                <a:solidFill>
                  <a:srgbClr val="000000"/>
                </a:solidFill>
                <a:latin typeface="Arial" charset="0"/>
              </a:rPr>
              <a:t>GIS2MAP3D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300" dirty="0" smtClean="0">
                <a:solidFill>
                  <a:srgbClr val="000000"/>
                </a:solidFill>
                <a:latin typeface="Arial" charset="0"/>
              </a:rPr>
              <a:t>presented at </a:t>
            </a:r>
            <a:r>
              <a:rPr lang="en-GB" sz="2300" dirty="0" err="1" smtClean="0">
                <a:solidFill>
                  <a:srgbClr val="000000"/>
                </a:solidFill>
                <a:latin typeface="Arial" charset="0"/>
              </a:rPr>
              <a:t>GISPlanet</a:t>
            </a:r>
            <a:r>
              <a:rPr lang="en-GB" sz="2300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sz="2300" dirty="0" smtClean="0">
                <a:solidFill>
                  <a:srgbClr val="000000"/>
                </a:solidFill>
                <a:latin typeface="Arial" charset="0"/>
              </a:rPr>
              <a:t>in Portugal</a:t>
            </a:r>
            <a:endParaRPr lang="en-GB" sz="23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04" y="1447800"/>
            <a:ext cx="3139724" cy="463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971800"/>
            <a:ext cx="3929743" cy="304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0445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biletang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3429000" cy="5143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7757" y="2667000"/>
            <a:ext cx="4496243" cy="2157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Mobile demo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system</a:t>
            </a:r>
          </a:p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developed by Brent 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Fogleman</a:t>
            </a:r>
            <a:endParaRPr lang="en-US" dirty="0" smtClean="0">
              <a:solidFill>
                <a:srgbClr val="000000"/>
              </a:solidFill>
              <a:latin typeface="+mn-lt"/>
            </a:endParaRPr>
          </a:p>
          <a:p>
            <a:endParaRPr lang="en-US" dirty="0">
              <a:solidFill>
                <a:srgbClr val="000000"/>
              </a:solidFill>
              <a:latin typeface="+mn-lt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presentation at Geomorphology </a:t>
            </a:r>
          </a:p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conference in South Carolina</a:t>
            </a:r>
          </a:p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by Katie Weaver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457200"/>
            <a:ext cx="4725572" cy="6140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90"/>
                </a:solidFill>
              </a:rPr>
              <a:t>Mobile demo system</a:t>
            </a:r>
          </a:p>
        </p:txBody>
      </p:sp>
    </p:spTree>
    <p:extLst>
      <p:ext uri="{BB962C8B-B14F-4D97-AF65-F5344CB8AC3E}">
        <p14:creationId xmlns:p14="http://schemas.microsoft.com/office/powerpoint/2010/main" val="3337666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ovis_originalset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19200"/>
            <a:ext cx="3200400" cy="5016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457200"/>
            <a:ext cx="8077200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Classroom system for two models</a:t>
            </a:r>
          </a:p>
        </p:txBody>
      </p:sp>
    </p:spTree>
    <p:extLst>
      <p:ext uri="{BB962C8B-B14F-4D97-AF65-F5344CB8AC3E}">
        <p14:creationId xmlns:p14="http://schemas.microsoft.com/office/powerpoint/2010/main" val="426867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47800"/>
            <a:ext cx="7239000" cy="2743200"/>
          </a:xfrm>
        </p:spPr>
        <p:txBody>
          <a:bodyPr/>
          <a:lstStyle/>
          <a:p>
            <a:pPr marL="0" indent="0">
              <a:lnSpc>
                <a:spcPct val="100000"/>
              </a:lnSpc>
              <a:defRPr/>
            </a:pPr>
            <a:r>
              <a:rPr lang="en-US" dirty="0" smtClean="0">
                <a:solidFill>
                  <a:srgbClr val="800000"/>
                </a:solidFill>
              </a:rPr>
              <a:t>Creating 3D </a:t>
            </a:r>
            <a:r>
              <a:rPr lang="en-US" dirty="0" smtClean="0">
                <a:solidFill>
                  <a:srgbClr val="800000"/>
                </a:solidFill>
              </a:rPr>
              <a:t>models: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/>
              <a:t>centuries </a:t>
            </a:r>
            <a:r>
              <a:rPr lang="en-US" dirty="0"/>
              <a:t>old tradition</a:t>
            </a:r>
            <a:br>
              <a:rPr lang="en-US" dirty="0"/>
            </a:b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15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39088" cy="762000"/>
          </a:xfrm>
        </p:spPr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rgbClr val="800000"/>
                </a:solidFill>
              </a:rPr>
              <a:t>Creating 3D models: manual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3048000" cy="495300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Creating model based on projected contours and DEM – model differencing</a:t>
            </a:r>
          </a:p>
          <a:p>
            <a:pPr>
              <a:lnSpc>
                <a:spcPct val="100000"/>
              </a:lnSpc>
              <a:defRPr/>
            </a:pPr>
            <a:endParaRPr lang="en-US" sz="2000" dirty="0" smtClean="0"/>
          </a:p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Clay on carved foam</a:t>
            </a:r>
            <a:endParaRPr lang="en-US" sz="2000" dirty="0"/>
          </a:p>
          <a:p>
            <a:pPr>
              <a:lnSpc>
                <a:spcPct val="100000"/>
              </a:lnSpc>
              <a:defRPr/>
            </a:pPr>
            <a:endParaRPr lang="en-US" sz="2000" dirty="0" smtClean="0"/>
          </a:p>
          <a:p>
            <a:pPr>
              <a:lnSpc>
                <a:spcPct val="100000"/>
              </a:lnSpc>
              <a:defRPr/>
            </a:pPr>
            <a:endParaRPr lang="en-US" sz="2000" dirty="0"/>
          </a:p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Polymer enriched sand: </a:t>
            </a:r>
          </a:p>
          <a:p>
            <a:pPr>
              <a:lnSpc>
                <a:spcPct val="100000"/>
              </a:lnSpc>
              <a:defRPr/>
            </a:pPr>
            <a:r>
              <a:rPr lang="en-US" sz="2000" dirty="0" smtClean="0"/>
              <a:t>creating model based on projected contours and DEM differencing</a:t>
            </a:r>
            <a:endParaRPr lang="en-US" sz="2000" dirty="0"/>
          </a:p>
          <a:p>
            <a:pPr>
              <a:lnSpc>
                <a:spcPct val="100000"/>
              </a:lnSpc>
              <a:defRPr/>
            </a:pPr>
            <a:endParaRPr lang="en-US" sz="2000" dirty="0" smtClean="0"/>
          </a:p>
          <a:p>
            <a:pPr>
              <a:lnSpc>
                <a:spcPct val="100000"/>
              </a:lnSpc>
              <a:defRPr/>
            </a:pPr>
            <a:endParaRPr lang="en-US" sz="2000" dirty="0" smtClean="0"/>
          </a:p>
        </p:txBody>
      </p:sp>
      <p:pic>
        <p:nvPicPr>
          <p:cNvPr id="10" name="Picture 9" descr="TanGMS_CC_sandmod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581400"/>
            <a:ext cx="5186822" cy="2564122"/>
          </a:xfrm>
          <a:prstGeom prst="rect">
            <a:avLst/>
          </a:prstGeom>
        </p:spPr>
      </p:pic>
      <p:pic>
        <p:nvPicPr>
          <p:cNvPr id="5" name="Picture 4" descr="TanGMS_IH_sandmodelcre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447800"/>
            <a:ext cx="2221212" cy="209296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1447800"/>
            <a:ext cx="2936889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023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39088" cy="762000"/>
          </a:xfrm>
        </p:spPr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rgbClr val="800000"/>
                </a:solidFill>
              </a:rPr>
              <a:t>Creating 3D models: automated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733800"/>
            <a:ext cx="3276600" cy="2590800"/>
          </a:xfrm>
        </p:spPr>
        <p:txBody>
          <a:bodyPr/>
          <a:lstStyle/>
          <a:p>
            <a:pPr marL="0" indent="0">
              <a:lnSpc>
                <a:spcPct val="100000"/>
              </a:lnSpc>
              <a:defRPr/>
            </a:pPr>
            <a:r>
              <a:rPr lang="en-US" sz="2400" dirty="0" smtClean="0"/>
              <a:t>CNC </a:t>
            </a:r>
            <a:r>
              <a:rPr lang="en-US" sz="2400" dirty="0"/>
              <a:t>routers: </a:t>
            </a:r>
            <a:endParaRPr lang="en-US" sz="2400" dirty="0" smtClean="0"/>
          </a:p>
          <a:p>
            <a:pPr marL="0" indent="0">
              <a:lnSpc>
                <a:spcPct val="100000"/>
              </a:lnSpc>
              <a:defRPr/>
            </a:pPr>
            <a:r>
              <a:rPr lang="en-US" sz="2400" dirty="0" smtClean="0"/>
              <a:t>wood </a:t>
            </a:r>
            <a:r>
              <a:rPr lang="en-US" sz="2400" dirty="0"/>
              <a:t>dust composite</a:t>
            </a:r>
          </a:p>
          <a:p>
            <a:pPr marL="0" indent="0">
              <a:lnSpc>
                <a:spcPct val="100000"/>
              </a:lnSpc>
              <a:defRPr/>
            </a:pPr>
            <a:endParaRPr lang="en-US" sz="2400" dirty="0" smtClean="0"/>
          </a:p>
          <a:p>
            <a:pPr marL="0" indent="0">
              <a:lnSpc>
                <a:spcPct val="100000"/>
              </a:lnSpc>
              <a:defRPr/>
            </a:pPr>
            <a:r>
              <a:rPr lang="en-US" sz="2400" dirty="0" smtClean="0"/>
              <a:t>GIS </a:t>
            </a:r>
            <a:r>
              <a:rPr lang="en-US" sz="2400" dirty="0" smtClean="0"/>
              <a:t>&gt; xyz </a:t>
            </a:r>
            <a:endParaRPr lang="en-US" sz="2400" dirty="0" smtClean="0"/>
          </a:p>
          <a:p>
            <a:pPr marL="0" indent="0">
              <a:lnSpc>
                <a:spcPct val="100000"/>
              </a:lnSpc>
              <a:defRPr/>
            </a:pPr>
            <a:r>
              <a:rPr lang="en-US" sz="2400" dirty="0" smtClean="0"/>
              <a:t>&gt; </a:t>
            </a:r>
            <a:r>
              <a:rPr lang="en-US" sz="2400" dirty="0" smtClean="0"/>
              <a:t>Rhino CAM &gt; NC file</a:t>
            </a:r>
            <a:endParaRPr lang="en-US" sz="2400" dirty="0"/>
          </a:p>
          <a:p>
            <a:pPr marL="0" indent="0">
              <a:lnSpc>
                <a:spcPct val="100000"/>
              </a:lnSpc>
              <a:defRPr/>
            </a:pPr>
            <a:endParaRPr lang="en-US" sz="2000" dirty="0"/>
          </a:p>
          <a:p>
            <a:pPr marL="0" indent="0">
              <a:lnSpc>
                <a:spcPct val="100000"/>
              </a:lnSpc>
              <a:defRPr/>
            </a:pPr>
            <a:endParaRPr lang="en-US" sz="2000" dirty="0" smtClean="0"/>
          </a:p>
        </p:txBody>
      </p:sp>
      <p:pic>
        <p:nvPicPr>
          <p:cNvPr id="7" name="Picture 6" descr="TanGMS_CC_carvedmodelra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54" y="1371600"/>
            <a:ext cx="5530646" cy="2286000"/>
          </a:xfrm>
          <a:prstGeom prst="rect">
            <a:avLst/>
          </a:prstGeom>
        </p:spPr>
      </p:pic>
      <p:pic>
        <p:nvPicPr>
          <p:cNvPr id="4" name="Picture 3" descr="phot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0"/>
          <a:stretch/>
        </p:blipFill>
        <p:spPr>
          <a:xfrm>
            <a:off x="4724400" y="3809999"/>
            <a:ext cx="4114800" cy="244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50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Arial Unicode MS"/>
      </a:majorFont>
      <a:minorFont>
        <a:latin typeface="Calibri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109759</TotalTime>
  <Words>1122</Words>
  <Application>Microsoft Macintosh PowerPoint</Application>
  <PresentationFormat>On-screen Show (4:3)</PresentationFormat>
  <Paragraphs>293</Paragraphs>
  <Slides>33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Exploring topographic change impacts using tangible interface. </vt:lpstr>
      <vt:lpstr>Visualization on 3D physical models</vt:lpstr>
      <vt:lpstr>PowerPoint Presentation</vt:lpstr>
      <vt:lpstr>PowerPoint Presentation</vt:lpstr>
      <vt:lpstr>PowerPoint Presentation</vt:lpstr>
      <vt:lpstr>PowerPoint Presentation</vt:lpstr>
      <vt:lpstr>Creating 3D models: centuries old tradition </vt:lpstr>
      <vt:lpstr>Creating 3D models: manual</vt:lpstr>
      <vt:lpstr>Creating 3D models: automated</vt:lpstr>
      <vt:lpstr>Creating 3D models: automated</vt:lpstr>
      <vt:lpstr>PowerPoint Presentation</vt:lpstr>
      <vt:lpstr>Tangible 3D interface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TanGIS at the VISSTA lab</vt:lpstr>
      <vt:lpstr>Tangible Geospatial Modeling System</vt:lpstr>
      <vt:lpstr>TanGeoMS: applications testing</vt:lpstr>
      <vt:lpstr>TanGeoMS: applications testing</vt:lpstr>
      <vt:lpstr>PowerPoint Presentation</vt:lpstr>
      <vt:lpstr>TanGeoMS current set up </vt:lpstr>
      <vt:lpstr>TanGeoMS workflow</vt:lpstr>
      <vt:lpstr>Scanning with Kinect</vt:lpstr>
      <vt:lpstr>Processing Kinect scan in GIS</vt:lpstr>
      <vt:lpstr>Scanning with digital camera</vt:lpstr>
      <vt:lpstr>Jockey’s Ridge flooding and fire</vt:lpstr>
      <vt:lpstr>Indian Hill water flow and fire</vt:lpstr>
      <vt:lpstr>Research and Teaching with TanGIS</vt:lpstr>
      <vt:lpstr>PowerPoint Presentation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Geomorphometry II: spatial and temporal terrain analysis</dc:title>
  <cp:lastModifiedBy>Helena Mitasova User</cp:lastModifiedBy>
  <cp:revision>428</cp:revision>
  <cp:lastPrinted>2013-10-28T18:58:12Z</cp:lastPrinted>
  <dcterms:created xsi:type="dcterms:W3CDTF">2010-07-15T16:52:41Z</dcterms:created>
  <dcterms:modified xsi:type="dcterms:W3CDTF">2014-03-19T03:51:41Z</dcterms:modified>
</cp:coreProperties>
</file>